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18.jpg" ContentType="image/jp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68"/>
  </p:notesMasterIdLst>
  <p:handoutMasterIdLst>
    <p:handoutMasterId r:id="rId69"/>
  </p:handoutMasterIdLst>
  <p:sldIdLst>
    <p:sldId id="547" r:id="rId6"/>
    <p:sldId id="256" r:id="rId7"/>
    <p:sldId id="546" r:id="rId8"/>
    <p:sldId id="1388" r:id="rId9"/>
    <p:sldId id="616" r:id="rId10"/>
    <p:sldId id="1385" r:id="rId11"/>
    <p:sldId id="355" r:id="rId12"/>
    <p:sldId id="296" r:id="rId13"/>
    <p:sldId id="379" r:id="rId14"/>
    <p:sldId id="1392" r:id="rId15"/>
    <p:sldId id="644" r:id="rId16"/>
    <p:sldId id="637" r:id="rId17"/>
    <p:sldId id="638" r:id="rId18"/>
    <p:sldId id="639" r:id="rId19"/>
    <p:sldId id="640" r:id="rId20"/>
    <p:sldId id="260" r:id="rId21"/>
    <p:sldId id="263" r:id="rId22"/>
    <p:sldId id="327" r:id="rId23"/>
    <p:sldId id="1389" r:id="rId24"/>
    <p:sldId id="585" r:id="rId25"/>
    <p:sldId id="586" r:id="rId26"/>
    <p:sldId id="587" r:id="rId27"/>
    <p:sldId id="555" r:id="rId28"/>
    <p:sldId id="556" r:id="rId29"/>
    <p:sldId id="559" r:id="rId30"/>
    <p:sldId id="560" r:id="rId31"/>
    <p:sldId id="566" r:id="rId32"/>
    <p:sldId id="563" r:id="rId33"/>
    <p:sldId id="589" r:id="rId34"/>
    <p:sldId id="584" r:id="rId35"/>
    <p:sldId id="1391" r:id="rId36"/>
    <p:sldId id="553" r:id="rId37"/>
    <p:sldId id="361" r:id="rId38"/>
    <p:sldId id="550" r:id="rId39"/>
    <p:sldId id="381" r:id="rId40"/>
    <p:sldId id="551" r:id="rId41"/>
    <p:sldId id="549" r:id="rId42"/>
    <p:sldId id="548" r:id="rId43"/>
    <p:sldId id="410" r:id="rId44"/>
    <p:sldId id="411" r:id="rId45"/>
    <p:sldId id="412" r:id="rId46"/>
    <p:sldId id="554" r:id="rId47"/>
    <p:sldId id="580" r:id="rId48"/>
    <p:sldId id="579" r:id="rId49"/>
    <p:sldId id="578" r:id="rId50"/>
    <p:sldId id="577" r:id="rId51"/>
    <p:sldId id="575" r:id="rId52"/>
    <p:sldId id="574" r:id="rId53"/>
    <p:sldId id="573" r:id="rId54"/>
    <p:sldId id="572" r:id="rId55"/>
    <p:sldId id="571" r:id="rId56"/>
    <p:sldId id="570" r:id="rId57"/>
    <p:sldId id="569" r:id="rId58"/>
    <p:sldId id="568" r:id="rId59"/>
    <p:sldId id="567" r:id="rId60"/>
    <p:sldId id="1382" r:id="rId61"/>
    <p:sldId id="615" r:id="rId62"/>
    <p:sldId id="646" r:id="rId63"/>
    <p:sldId id="295" r:id="rId64"/>
    <p:sldId id="407" r:id="rId65"/>
    <p:sldId id="593" r:id="rId66"/>
    <p:sldId id="596" r:id="rId67"/>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99FF"/>
    <a:srgbClr val="182E67"/>
    <a:srgbClr val="182C83"/>
    <a:srgbClr val="1F3D7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56835" autoAdjust="0"/>
  </p:normalViewPr>
  <p:slideViewPr>
    <p:cSldViewPr>
      <p:cViewPr varScale="1">
        <p:scale>
          <a:sx n="37" d="100"/>
          <a:sy n="37" d="100"/>
        </p:scale>
        <p:origin x="2240" y="32"/>
      </p:cViewPr>
      <p:guideLst>
        <p:guide orient="horz" pos="2160"/>
        <p:guide pos="2880"/>
      </p:guideLst>
    </p:cSldViewPr>
  </p:slideViewPr>
  <p:notesTextViewPr>
    <p:cViewPr>
      <p:scale>
        <a:sx n="3" d="2"/>
        <a:sy n="3" d="2"/>
      </p:scale>
      <p:origin x="0" y="0"/>
    </p:cViewPr>
  </p:notesTextViewPr>
  <p:sorterViewPr>
    <p:cViewPr>
      <p:scale>
        <a:sx n="100" d="100"/>
        <a:sy n="100" d="100"/>
      </p:scale>
      <p:origin x="0" y="-92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ea, Olja - OSHA" userId="067e25aa-7aa4-4784-b482-2be308d1f2a6" providerId="ADAL" clId="{3CF4A874-4872-424B-BC07-667B16FB5C04}"/>
    <pc:docChg chg="undo custSel addSld delSld modSld">
      <pc:chgData name="Correa, Olja - OSHA" userId="067e25aa-7aa4-4784-b482-2be308d1f2a6" providerId="ADAL" clId="{3CF4A874-4872-424B-BC07-667B16FB5C04}" dt="2024-01-08T23:24:14.192" v="548" actId="20577"/>
      <pc:docMkLst>
        <pc:docMk/>
      </pc:docMkLst>
      <pc:sldChg chg="addSp delSp modSp add del mod setBg delDesignElem">
        <pc:chgData name="Correa, Olja - OSHA" userId="067e25aa-7aa4-4784-b482-2be308d1f2a6" providerId="ADAL" clId="{3CF4A874-4872-424B-BC07-667B16FB5C04}" dt="2024-01-08T23:24:14.192" v="548" actId="20577"/>
        <pc:sldMkLst>
          <pc:docMk/>
          <pc:sldMk cId="2133351985" sldId="256"/>
        </pc:sldMkLst>
        <pc:spChg chg="mod">
          <ac:chgData name="Correa, Olja - OSHA" userId="067e25aa-7aa4-4784-b482-2be308d1f2a6" providerId="ADAL" clId="{3CF4A874-4872-424B-BC07-667B16FB5C04}" dt="2024-01-08T16:19:57.990" v="519" actId="14100"/>
          <ac:spMkLst>
            <pc:docMk/>
            <pc:sldMk cId="2133351985" sldId="256"/>
            <ac:spMk id="2" creationId="{F911F365-184B-160C-4B5B-272165E5C669}"/>
          </ac:spMkLst>
        </pc:spChg>
        <pc:spChg chg="mod">
          <ac:chgData name="Correa, Olja - OSHA" userId="067e25aa-7aa4-4784-b482-2be308d1f2a6" providerId="ADAL" clId="{3CF4A874-4872-424B-BC07-667B16FB5C04}" dt="2024-01-08T23:24:14.192" v="548" actId="20577"/>
          <ac:spMkLst>
            <pc:docMk/>
            <pc:sldMk cId="2133351985" sldId="256"/>
            <ac:spMk id="3" creationId="{FD5E45BC-688A-548A-0E57-2B7138D7597E}"/>
          </ac:spMkLst>
        </pc:spChg>
        <pc:spChg chg="add del">
          <ac:chgData name="Correa, Olja - OSHA" userId="067e25aa-7aa4-4784-b482-2be308d1f2a6" providerId="ADAL" clId="{3CF4A874-4872-424B-BC07-667B16FB5C04}" dt="2024-01-08T16:15:32.326" v="436" actId="26606"/>
          <ac:spMkLst>
            <pc:docMk/>
            <pc:sldMk cId="2133351985" sldId="256"/>
            <ac:spMk id="45" creationId="{04812C46-200A-4DEB-A05E-3ED6C68C2387}"/>
          </ac:spMkLst>
        </pc:spChg>
        <pc:spChg chg="add del">
          <ac:chgData name="Correa, Olja - OSHA" userId="067e25aa-7aa4-4784-b482-2be308d1f2a6" providerId="ADAL" clId="{3CF4A874-4872-424B-BC07-667B16FB5C04}" dt="2024-01-08T16:15:32.326" v="436" actId="26606"/>
          <ac:spMkLst>
            <pc:docMk/>
            <pc:sldMk cId="2133351985" sldId="256"/>
            <ac:spMk id="47" creationId="{D1EA859B-E555-4109-94F3-6700E046E008}"/>
          </ac:spMkLst>
        </pc:spChg>
        <pc:spChg chg="add del">
          <ac:chgData name="Correa, Olja - OSHA" userId="067e25aa-7aa4-4784-b482-2be308d1f2a6" providerId="ADAL" clId="{3CF4A874-4872-424B-BC07-667B16FB5C04}" dt="2024-01-08T16:17:14.979" v="485" actId="26606"/>
          <ac:spMkLst>
            <pc:docMk/>
            <pc:sldMk cId="2133351985" sldId="256"/>
            <ac:spMk id="49" creationId="{04812C46-200A-4DEB-A05E-3ED6C68C2387}"/>
          </ac:spMkLst>
        </pc:spChg>
        <pc:spChg chg="add del">
          <ac:chgData name="Correa, Olja - OSHA" userId="067e25aa-7aa4-4784-b482-2be308d1f2a6" providerId="ADAL" clId="{3CF4A874-4872-424B-BC07-667B16FB5C04}" dt="2024-01-08T16:17:14.979" v="485" actId="26606"/>
          <ac:spMkLst>
            <pc:docMk/>
            <pc:sldMk cId="2133351985" sldId="256"/>
            <ac:spMk id="50" creationId="{D1EA859B-E555-4109-94F3-6700E046E008}"/>
          </ac:spMkLst>
        </pc:spChg>
        <pc:spChg chg="add del">
          <ac:chgData name="Correa, Olja - OSHA" userId="067e25aa-7aa4-4784-b482-2be308d1f2a6" providerId="ADAL" clId="{3CF4A874-4872-424B-BC07-667B16FB5C04}" dt="2024-01-08T16:15:03.013" v="433" actId="26606"/>
          <ac:spMkLst>
            <pc:docMk/>
            <pc:sldMk cId="2133351985" sldId="256"/>
            <ac:spMk id="52" creationId="{04812C46-200A-4DEB-A05E-3ED6C68C2387}"/>
          </ac:spMkLst>
        </pc:spChg>
        <pc:spChg chg="add del">
          <ac:chgData name="Correa, Olja - OSHA" userId="067e25aa-7aa4-4784-b482-2be308d1f2a6" providerId="ADAL" clId="{3CF4A874-4872-424B-BC07-667B16FB5C04}" dt="2024-01-08T16:15:03.013" v="433" actId="26606"/>
          <ac:spMkLst>
            <pc:docMk/>
            <pc:sldMk cId="2133351985" sldId="256"/>
            <ac:spMk id="54" creationId="{D1EA859B-E555-4109-94F3-6700E046E008}"/>
          </ac:spMkLst>
        </pc:spChg>
        <pc:spChg chg="add del">
          <ac:chgData name="Correa, Olja - OSHA" userId="067e25aa-7aa4-4784-b482-2be308d1f2a6" providerId="ADAL" clId="{3CF4A874-4872-424B-BC07-667B16FB5C04}" dt="2024-01-08T16:17:14.971" v="484" actId="26606"/>
          <ac:spMkLst>
            <pc:docMk/>
            <pc:sldMk cId="2133351985" sldId="256"/>
            <ac:spMk id="55" creationId="{9AA72BD9-2C5A-4EDC-931F-5AA08EACA0F3}"/>
          </ac:spMkLst>
        </pc:spChg>
        <pc:spChg chg="add del">
          <ac:chgData name="Correa, Olja - OSHA" userId="067e25aa-7aa4-4784-b482-2be308d1f2a6" providerId="ADAL" clId="{3CF4A874-4872-424B-BC07-667B16FB5C04}" dt="2024-01-08T16:17:14.971" v="484" actId="26606"/>
          <ac:spMkLst>
            <pc:docMk/>
            <pc:sldMk cId="2133351985" sldId="256"/>
            <ac:spMk id="57" creationId="{DD3981AC-7B61-4947-BCF3-F7AA7FA385B9}"/>
          </ac:spMkLst>
        </pc:spChg>
        <pc:spChg chg="add del">
          <ac:chgData name="Correa, Olja - OSHA" userId="067e25aa-7aa4-4784-b482-2be308d1f2a6" providerId="ADAL" clId="{3CF4A874-4872-424B-BC07-667B16FB5C04}" dt="2024-01-08T16:17:14.971" v="484" actId="26606"/>
          <ac:spMkLst>
            <pc:docMk/>
            <pc:sldMk cId="2133351985" sldId="256"/>
            <ac:spMk id="59" creationId="{55D4142C-5077-457F-A6AD-3FECFDB39685}"/>
          </ac:spMkLst>
        </pc:spChg>
        <pc:spChg chg="add del">
          <ac:chgData name="Correa, Olja - OSHA" userId="067e25aa-7aa4-4784-b482-2be308d1f2a6" providerId="ADAL" clId="{3CF4A874-4872-424B-BC07-667B16FB5C04}" dt="2024-01-08T16:17:14.971" v="484" actId="26606"/>
          <ac:spMkLst>
            <pc:docMk/>
            <pc:sldMk cId="2133351985" sldId="256"/>
            <ac:spMk id="61" creationId="{7A5F0580-5EE9-419F-96EE-B6529EF6E7D0}"/>
          </ac:spMkLst>
        </pc:spChg>
        <pc:spChg chg="add">
          <ac:chgData name="Correa, Olja - OSHA" userId="067e25aa-7aa4-4784-b482-2be308d1f2a6" providerId="ADAL" clId="{3CF4A874-4872-424B-BC07-667B16FB5C04}" dt="2024-01-08T16:17:14.979" v="485" actId="26606"/>
          <ac:spMkLst>
            <pc:docMk/>
            <pc:sldMk cId="2133351985" sldId="256"/>
            <ac:spMk id="63" creationId="{04812C46-200A-4DEB-A05E-3ED6C68C2387}"/>
          </ac:spMkLst>
        </pc:spChg>
        <pc:spChg chg="add">
          <ac:chgData name="Correa, Olja - OSHA" userId="067e25aa-7aa4-4784-b482-2be308d1f2a6" providerId="ADAL" clId="{3CF4A874-4872-424B-BC07-667B16FB5C04}" dt="2024-01-08T16:17:14.979" v="485" actId="26606"/>
          <ac:spMkLst>
            <pc:docMk/>
            <pc:sldMk cId="2133351985" sldId="256"/>
            <ac:spMk id="64" creationId="{D1EA859B-E555-4109-94F3-6700E046E008}"/>
          </ac:spMkLst>
        </pc:spChg>
        <pc:picChg chg="mod ord">
          <ac:chgData name="Correa, Olja - OSHA" userId="067e25aa-7aa4-4784-b482-2be308d1f2a6" providerId="ADAL" clId="{3CF4A874-4872-424B-BC07-667B16FB5C04}" dt="2024-01-08T16:19:44.473" v="517" actId="1076"/>
          <ac:picMkLst>
            <pc:docMk/>
            <pc:sldMk cId="2133351985" sldId="256"/>
            <ac:picMk id="4" creationId="{D5C7AE7A-C804-116F-8102-1E5C841BF375}"/>
          </ac:picMkLst>
        </pc:picChg>
      </pc:sldChg>
      <pc:sldChg chg="modSp mod">
        <pc:chgData name="Correa, Olja - OSHA" userId="067e25aa-7aa4-4784-b482-2be308d1f2a6" providerId="ADAL" clId="{3CF4A874-4872-424B-BC07-667B16FB5C04}" dt="2024-01-08T15:56:05.473" v="215" actId="20577"/>
        <pc:sldMkLst>
          <pc:docMk/>
          <pc:sldMk cId="0" sldId="269"/>
        </pc:sldMkLst>
        <pc:spChg chg="mod">
          <ac:chgData name="Correa, Olja - OSHA" userId="067e25aa-7aa4-4784-b482-2be308d1f2a6" providerId="ADAL" clId="{3CF4A874-4872-424B-BC07-667B16FB5C04}" dt="2024-01-08T15:56:05.473" v="215" actId="20577"/>
          <ac:spMkLst>
            <pc:docMk/>
            <pc:sldMk cId="0" sldId="269"/>
            <ac:spMk id="2" creationId="{00000000-0000-0000-0000-000000000000}"/>
          </ac:spMkLst>
        </pc:spChg>
      </pc:sldChg>
      <pc:sldChg chg="addSp modSp mod">
        <pc:chgData name="Correa, Olja - OSHA" userId="067e25aa-7aa4-4784-b482-2be308d1f2a6" providerId="ADAL" clId="{3CF4A874-4872-424B-BC07-667B16FB5C04}" dt="2024-01-08T16:20:40.127" v="522" actId="33524"/>
        <pc:sldMkLst>
          <pc:docMk/>
          <pc:sldMk cId="277112479" sldId="546"/>
        </pc:sldMkLst>
        <pc:spChg chg="add mod">
          <ac:chgData name="Correa, Olja - OSHA" userId="067e25aa-7aa4-4784-b482-2be308d1f2a6" providerId="ADAL" clId="{3CF4A874-4872-424B-BC07-667B16FB5C04}" dt="2024-01-08T16:18:45.417" v="509" actId="207"/>
          <ac:spMkLst>
            <pc:docMk/>
            <pc:sldMk cId="277112479" sldId="546"/>
            <ac:spMk id="2" creationId="{3D3EF611-BAB7-2DA1-6FF1-D9F6A674052A}"/>
          </ac:spMkLst>
        </pc:spChg>
        <pc:spChg chg="mod">
          <ac:chgData name="Correa, Olja - OSHA" userId="067e25aa-7aa4-4784-b482-2be308d1f2a6" providerId="ADAL" clId="{3CF4A874-4872-424B-BC07-667B16FB5C04}" dt="2024-01-08T16:20:40.127" v="522" actId="33524"/>
          <ac:spMkLst>
            <pc:docMk/>
            <pc:sldMk cId="277112479" sldId="546"/>
            <ac:spMk id="4" creationId="{00000000-0000-0000-0000-000000000000}"/>
          </ac:spMkLst>
        </pc:spChg>
      </pc:sldChg>
      <pc:sldChg chg="modSp mod">
        <pc:chgData name="Correa, Olja - OSHA" userId="067e25aa-7aa4-4784-b482-2be308d1f2a6" providerId="ADAL" clId="{3CF4A874-4872-424B-BC07-667B16FB5C04}" dt="2024-01-08T15:19:07.273" v="152" actId="2711"/>
        <pc:sldMkLst>
          <pc:docMk/>
          <pc:sldMk cId="2031805288" sldId="547"/>
        </pc:sldMkLst>
        <pc:spChg chg="mod">
          <ac:chgData name="Correa, Olja - OSHA" userId="067e25aa-7aa4-4784-b482-2be308d1f2a6" providerId="ADAL" clId="{3CF4A874-4872-424B-BC07-667B16FB5C04}" dt="2024-01-08T15:19:07.273" v="152" actId="2711"/>
          <ac:spMkLst>
            <pc:docMk/>
            <pc:sldMk cId="2031805288" sldId="547"/>
            <ac:spMk id="11" creationId="{00000000-0000-0000-0000-000000000000}"/>
          </ac:spMkLst>
        </pc:spChg>
      </pc:sldChg>
      <pc:sldChg chg="addSp modSp mod modNotesTx">
        <pc:chgData name="Correa, Olja - OSHA" userId="067e25aa-7aa4-4784-b482-2be308d1f2a6" providerId="ADAL" clId="{3CF4A874-4872-424B-BC07-667B16FB5C04}" dt="2024-01-08T15:20:21.353" v="155" actId="2711"/>
        <pc:sldMkLst>
          <pc:docMk/>
          <pc:sldMk cId="4144747057" sldId="616"/>
        </pc:sldMkLst>
        <pc:spChg chg="mod">
          <ac:chgData name="Correa, Olja - OSHA" userId="067e25aa-7aa4-4784-b482-2be308d1f2a6" providerId="ADAL" clId="{3CF4A874-4872-424B-BC07-667B16FB5C04}" dt="2024-01-08T15:17:26.003" v="145" actId="115"/>
          <ac:spMkLst>
            <pc:docMk/>
            <pc:sldMk cId="4144747057" sldId="616"/>
            <ac:spMk id="2" creationId="{00000000-0000-0000-0000-000000000000}"/>
          </ac:spMkLst>
        </pc:spChg>
        <pc:spChg chg="mod">
          <ac:chgData name="Correa, Olja - OSHA" userId="067e25aa-7aa4-4784-b482-2be308d1f2a6" providerId="ADAL" clId="{3CF4A874-4872-424B-BC07-667B16FB5C04}" dt="2024-01-08T15:19:39.999" v="154" actId="1076"/>
          <ac:spMkLst>
            <pc:docMk/>
            <pc:sldMk cId="4144747057" sldId="616"/>
            <ac:spMk id="3" creationId="{00000000-0000-0000-0000-000000000000}"/>
          </ac:spMkLst>
        </pc:spChg>
        <pc:picChg chg="mod">
          <ac:chgData name="Correa, Olja - OSHA" userId="067e25aa-7aa4-4784-b482-2be308d1f2a6" providerId="ADAL" clId="{3CF4A874-4872-424B-BC07-667B16FB5C04}" dt="2024-01-08T15:13:55.123" v="131" actId="1076"/>
          <ac:picMkLst>
            <pc:docMk/>
            <pc:sldMk cId="4144747057" sldId="616"/>
            <ac:picMk id="5" creationId="{8E943CB4-3504-421A-B2C9-2B8FA3E752E7}"/>
          </ac:picMkLst>
        </pc:picChg>
        <pc:picChg chg="mod">
          <ac:chgData name="Correa, Olja - OSHA" userId="067e25aa-7aa4-4784-b482-2be308d1f2a6" providerId="ADAL" clId="{3CF4A874-4872-424B-BC07-667B16FB5C04}" dt="2024-01-08T15:14:00.835" v="132" actId="1076"/>
          <ac:picMkLst>
            <pc:docMk/>
            <pc:sldMk cId="4144747057" sldId="616"/>
            <ac:picMk id="6" creationId="{5ED914EB-D0BE-492D-847C-31D7A876F0DC}"/>
          </ac:picMkLst>
        </pc:picChg>
        <pc:picChg chg="add mod modCrop">
          <ac:chgData name="Correa, Olja - OSHA" userId="067e25aa-7aa4-4784-b482-2be308d1f2a6" providerId="ADAL" clId="{3CF4A874-4872-424B-BC07-667B16FB5C04}" dt="2024-01-08T15:14:18.745" v="134" actId="732"/>
          <ac:picMkLst>
            <pc:docMk/>
            <pc:sldMk cId="4144747057" sldId="616"/>
            <ac:picMk id="7" creationId="{276D342D-B9BD-DDBC-622E-AB330BB6D1D0}"/>
          </ac:picMkLst>
        </pc:picChg>
        <pc:picChg chg="mod">
          <ac:chgData name="Correa, Olja - OSHA" userId="067e25aa-7aa4-4784-b482-2be308d1f2a6" providerId="ADAL" clId="{3CF4A874-4872-424B-BC07-667B16FB5C04}" dt="2024-01-08T15:12:30.778" v="119" actId="14100"/>
          <ac:picMkLst>
            <pc:docMk/>
            <pc:sldMk cId="4144747057" sldId="616"/>
            <ac:picMk id="10" creationId="{71CB0527-C26C-855A-5AE6-81F6787CA996}"/>
          </ac:picMkLst>
        </pc:picChg>
      </pc:sldChg>
      <pc:sldChg chg="addSp delSp modSp mod modNotesTx">
        <pc:chgData name="Correa, Olja - OSHA" userId="067e25aa-7aa4-4784-b482-2be308d1f2a6" providerId="ADAL" clId="{3CF4A874-4872-424B-BC07-667B16FB5C04}" dt="2024-01-08T16:14:14.558" v="431" actId="20577"/>
        <pc:sldMkLst>
          <pc:docMk/>
          <pc:sldMk cId="4037191730" sldId="639"/>
        </pc:sldMkLst>
        <pc:picChg chg="del">
          <ac:chgData name="Correa, Olja - OSHA" userId="067e25aa-7aa4-4784-b482-2be308d1f2a6" providerId="ADAL" clId="{3CF4A874-4872-424B-BC07-667B16FB5C04}" dt="2024-01-08T16:00:35.409" v="216" actId="478"/>
          <ac:picMkLst>
            <pc:docMk/>
            <pc:sldMk cId="4037191730" sldId="639"/>
            <ac:picMk id="4" creationId="{C842A074-3859-2C53-44D0-78BC11FAACBD}"/>
          </ac:picMkLst>
        </pc:picChg>
        <pc:picChg chg="add mod modCrop">
          <ac:chgData name="Correa, Olja - OSHA" userId="067e25aa-7aa4-4784-b482-2be308d1f2a6" providerId="ADAL" clId="{3CF4A874-4872-424B-BC07-667B16FB5C04}" dt="2024-01-08T16:01:36.079" v="226" actId="732"/>
          <ac:picMkLst>
            <pc:docMk/>
            <pc:sldMk cId="4037191730" sldId="639"/>
            <ac:picMk id="5" creationId="{B2AEA49A-0BF8-B023-5447-F87EDE88FD6E}"/>
          </ac:picMkLst>
        </pc:picChg>
      </pc:sldChg>
      <pc:sldChg chg="addSp delSp modSp mod">
        <pc:chgData name="Correa, Olja - OSHA" userId="067e25aa-7aa4-4784-b482-2be308d1f2a6" providerId="ADAL" clId="{3CF4A874-4872-424B-BC07-667B16FB5C04}" dt="2024-01-08T15:35:21.776" v="187" actId="14100"/>
        <pc:sldMkLst>
          <pc:docMk/>
          <pc:sldMk cId="3107115210" sldId="641"/>
        </pc:sldMkLst>
        <pc:picChg chg="add mod modCrop">
          <ac:chgData name="Correa, Olja - OSHA" userId="067e25aa-7aa4-4784-b482-2be308d1f2a6" providerId="ADAL" clId="{3CF4A874-4872-424B-BC07-667B16FB5C04}" dt="2024-01-08T15:35:21.776" v="187" actId="14100"/>
          <ac:picMkLst>
            <pc:docMk/>
            <pc:sldMk cId="3107115210" sldId="641"/>
            <ac:picMk id="3" creationId="{B6038F9F-8D8D-A502-820C-9ED3446B1FFA}"/>
          </ac:picMkLst>
        </pc:picChg>
        <pc:picChg chg="del">
          <ac:chgData name="Correa, Olja - OSHA" userId="067e25aa-7aa4-4784-b482-2be308d1f2a6" providerId="ADAL" clId="{3CF4A874-4872-424B-BC07-667B16FB5C04}" dt="2024-01-08T15:31:15.721" v="156" actId="478"/>
          <ac:picMkLst>
            <pc:docMk/>
            <pc:sldMk cId="3107115210" sldId="641"/>
            <ac:picMk id="5" creationId="{6C0FB03C-B163-8094-2256-DC02BEF2FF36}"/>
          </ac:picMkLst>
        </pc:picChg>
        <pc:picChg chg="add mod modCrop">
          <ac:chgData name="Correa, Olja - OSHA" userId="067e25aa-7aa4-4784-b482-2be308d1f2a6" providerId="ADAL" clId="{3CF4A874-4872-424B-BC07-667B16FB5C04}" dt="2024-01-08T15:33:47.739" v="176" actId="732"/>
          <ac:picMkLst>
            <pc:docMk/>
            <pc:sldMk cId="3107115210" sldId="641"/>
            <ac:picMk id="6" creationId="{92D7D785-A487-87E7-20E9-9996EECF38CB}"/>
          </ac:picMkLst>
        </pc:picChg>
        <pc:picChg chg="del">
          <ac:chgData name="Correa, Olja - OSHA" userId="067e25aa-7aa4-4784-b482-2be308d1f2a6" providerId="ADAL" clId="{3CF4A874-4872-424B-BC07-667B16FB5C04}" dt="2024-01-08T15:32:32.316" v="165" actId="478"/>
          <ac:picMkLst>
            <pc:docMk/>
            <pc:sldMk cId="3107115210" sldId="641"/>
            <ac:picMk id="7" creationId="{C589FACC-7BD2-4167-F345-636909C13978}"/>
          </ac:picMkLst>
        </pc:picChg>
      </pc:sldChg>
      <pc:sldChg chg="addSp delSp modSp mod modNotesTx">
        <pc:chgData name="Correa, Olja - OSHA" userId="067e25aa-7aa4-4784-b482-2be308d1f2a6" providerId="ADAL" clId="{3CF4A874-4872-424B-BC07-667B16FB5C04}" dt="2024-01-08T15:52:53.031" v="208" actId="20577"/>
        <pc:sldMkLst>
          <pc:docMk/>
          <pc:sldMk cId="159386547" sldId="644"/>
        </pc:sldMkLst>
        <pc:picChg chg="del mod">
          <ac:chgData name="Correa, Olja - OSHA" userId="067e25aa-7aa4-4784-b482-2be308d1f2a6" providerId="ADAL" clId="{3CF4A874-4872-424B-BC07-667B16FB5C04}" dt="2024-01-08T15:50:36.036" v="192" actId="478"/>
          <ac:picMkLst>
            <pc:docMk/>
            <pc:sldMk cId="159386547" sldId="644"/>
            <ac:picMk id="3" creationId="{CB17DE33-5E5C-3A56-B66C-391F17EE7ADB}"/>
          </ac:picMkLst>
        </pc:picChg>
        <pc:picChg chg="add mod modCrop">
          <ac:chgData name="Correa, Olja - OSHA" userId="067e25aa-7aa4-4784-b482-2be308d1f2a6" providerId="ADAL" clId="{3CF4A874-4872-424B-BC07-667B16FB5C04}" dt="2024-01-08T15:52:21.640" v="203" actId="14100"/>
          <ac:picMkLst>
            <pc:docMk/>
            <pc:sldMk cId="159386547" sldId="644"/>
            <ac:picMk id="4" creationId="{60539C9C-FCBC-E10D-DCA1-36F73EB489F8}"/>
          </ac:picMkLst>
        </pc:picChg>
      </pc:sldChg>
      <pc:sldChg chg="del">
        <pc:chgData name="Correa, Olja - OSHA" userId="067e25aa-7aa4-4784-b482-2be308d1f2a6" providerId="ADAL" clId="{3CF4A874-4872-424B-BC07-667B16FB5C04}" dt="2024-01-08T14:58:40.799" v="3" actId="47"/>
        <pc:sldMkLst>
          <pc:docMk/>
          <pc:sldMk cId="1749061345" sldId="645"/>
        </pc:sldMkLst>
      </pc:sldChg>
      <pc:sldChg chg="modSp mod">
        <pc:chgData name="Correa, Olja - OSHA" userId="067e25aa-7aa4-4784-b482-2be308d1f2a6" providerId="ADAL" clId="{3CF4A874-4872-424B-BC07-667B16FB5C04}" dt="2024-01-08T16:13:29.587" v="399" actId="20577"/>
        <pc:sldMkLst>
          <pc:docMk/>
          <pc:sldMk cId="846226863" sldId="1382"/>
        </pc:sldMkLst>
        <pc:spChg chg="mod">
          <ac:chgData name="Correa, Olja - OSHA" userId="067e25aa-7aa4-4784-b482-2be308d1f2a6" providerId="ADAL" clId="{3CF4A874-4872-424B-BC07-667B16FB5C04}" dt="2024-01-08T16:13:29.587" v="399" actId="20577"/>
          <ac:spMkLst>
            <pc:docMk/>
            <pc:sldMk cId="846226863" sldId="1382"/>
            <ac:spMk id="2" creationId="{00000000-0000-0000-0000-000000000000}"/>
          </ac:spMkLst>
        </pc:spChg>
        <pc:spChg chg="mod">
          <ac:chgData name="Correa, Olja - OSHA" userId="067e25aa-7aa4-4784-b482-2be308d1f2a6" providerId="ADAL" clId="{3CF4A874-4872-424B-BC07-667B16FB5C04}" dt="2024-01-08T16:12:25.313" v="366" actId="6549"/>
          <ac:spMkLst>
            <pc:docMk/>
            <pc:sldMk cId="846226863" sldId="1382"/>
            <ac:spMk id="4" creationId="{00000000-0000-0000-0000-000000000000}"/>
          </ac:spMkLst>
        </pc:spChg>
      </pc:sldChg>
    </pc:docChg>
  </pc:docChgLst>
  <pc:docChgLst>
    <pc:chgData name="Correa, Olja - OSHA" userId="067e25aa-7aa4-4784-b482-2be308d1f2a6" providerId="ADAL" clId="{9B929958-1A94-4E89-BE89-C16F9C83B31C}"/>
    <pc:docChg chg="modSld">
      <pc:chgData name="Correa, Olja - OSHA" userId="067e25aa-7aa4-4784-b482-2be308d1f2a6" providerId="ADAL" clId="{9B929958-1A94-4E89-BE89-C16F9C83B31C}" dt="2024-04-11T22:03:13.076" v="1" actId="20577"/>
      <pc:docMkLst>
        <pc:docMk/>
      </pc:docMkLst>
      <pc:sldChg chg="modSp mod">
        <pc:chgData name="Correa, Olja - OSHA" userId="067e25aa-7aa4-4784-b482-2be308d1f2a6" providerId="ADAL" clId="{9B929958-1A94-4E89-BE89-C16F9C83B31C}" dt="2024-04-11T22:03:13.076" v="1" actId="20577"/>
        <pc:sldMkLst>
          <pc:docMk/>
          <pc:sldMk cId="602500418" sldId="355"/>
        </pc:sldMkLst>
        <pc:spChg chg="mod">
          <ac:chgData name="Correa, Olja - OSHA" userId="067e25aa-7aa4-4784-b482-2be308d1f2a6" providerId="ADAL" clId="{9B929958-1A94-4E89-BE89-C16F9C83B31C}" dt="2024-04-11T22:03:13.076" v="1" actId="20577"/>
          <ac:spMkLst>
            <pc:docMk/>
            <pc:sldMk cId="602500418" sldId="355"/>
            <ac:spMk id="2" creationId="{00000000-0000-0000-0000-000000000000}"/>
          </ac:spMkLst>
        </pc:spChg>
      </pc:sldChg>
    </pc:docChg>
  </pc:docChgLst>
  <pc:docChgLst>
    <pc:chgData name="Correa, Olja - OSHA" userId="067e25aa-7aa4-4784-b482-2be308d1f2a6" providerId="ADAL" clId="{D23490AB-3E40-48A6-A7CC-2CC8C760304A}"/>
    <pc:docChg chg="undo custSel addSld delSld modSld">
      <pc:chgData name="Correa, Olja - OSHA" userId="067e25aa-7aa4-4784-b482-2be308d1f2a6" providerId="ADAL" clId="{D23490AB-3E40-48A6-A7CC-2CC8C760304A}" dt="2023-10-11T09:46:31.357" v="113"/>
      <pc:docMkLst>
        <pc:docMk/>
      </pc:docMkLst>
      <pc:sldChg chg="add del">
        <pc:chgData name="Correa, Olja - OSHA" userId="067e25aa-7aa4-4784-b482-2be308d1f2a6" providerId="ADAL" clId="{D23490AB-3E40-48A6-A7CC-2CC8C760304A}" dt="2023-10-11T09:36:22.227" v="9" actId="47"/>
        <pc:sldMkLst>
          <pc:docMk/>
          <pc:sldMk cId="3406659618" sldId="270"/>
        </pc:sldMkLst>
      </pc:sldChg>
      <pc:sldChg chg="modSp mod">
        <pc:chgData name="Correa, Olja - OSHA" userId="067e25aa-7aa4-4784-b482-2be308d1f2a6" providerId="ADAL" clId="{D23490AB-3E40-48A6-A7CC-2CC8C760304A}" dt="2023-10-11T09:33:44.086" v="6" actId="20577"/>
        <pc:sldMkLst>
          <pc:docMk/>
          <pc:sldMk cId="2031805288" sldId="547"/>
        </pc:sldMkLst>
        <pc:spChg chg="mod">
          <ac:chgData name="Correa, Olja - OSHA" userId="067e25aa-7aa4-4784-b482-2be308d1f2a6" providerId="ADAL" clId="{D23490AB-3E40-48A6-A7CC-2CC8C760304A}" dt="2023-10-11T09:33:44.086" v="6" actId="20577"/>
          <ac:spMkLst>
            <pc:docMk/>
            <pc:sldMk cId="2031805288" sldId="547"/>
            <ac:spMk id="11" creationId="{00000000-0000-0000-0000-000000000000}"/>
          </ac:spMkLst>
        </pc:spChg>
      </pc:sldChg>
      <pc:sldChg chg="modSp mod">
        <pc:chgData name="Correa, Olja - OSHA" userId="067e25aa-7aa4-4784-b482-2be308d1f2a6" providerId="ADAL" clId="{D23490AB-3E40-48A6-A7CC-2CC8C760304A}" dt="2023-10-11T09:37:23.088" v="18" actId="14100"/>
        <pc:sldMkLst>
          <pc:docMk/>
          <pc:sldMk cId="3954970848" sldId="620"/>
        </pc:sldMkLst>
        <pc:spChg chg="mod">
          <ac:chgData name="Correa, Olja - OSHA" userId="067e25aa-7aa4-4784-b482-2be308d1f2a6" providerId="ADAL" clId="{D23490AB-3E40-48A6-A7CC-2CC8C760304A}" dt="2023-10-11T09:37:06.833" v="14" actId="1076"/>
          <ac:spMkLst>
            <pc:docMk/>
            <pc:sldMk cId="3954970848" sldId="620"/>
            <ac:spMk id="33794" creationId="{00000000-0000-0000-0000-000000000000}"/>
          </ac:spMkLst>
        </pc:spChg>
        <pc:picChg chg="mod">
          <ac:chgData name="Correa, Olja - OSHA" userId="067e25aa-7aa4-4784-b482-2be308d1f2a6" providerId="ADAL" clId="{D23490AB-3E40-48A6-A7CC-2CC8C760304A}" dt="2023-10-11T09:37:23.088" v="18" actId="14100"/>
          <ac:picMkLst>
            <pc:docMk/>
            <pc:sldMk cId="3954970848" sldId="620"/>
            <ac:picMk id="2" creationId="{52B20D49-D0DF-053A-9D22-5CF589A21C51}"/>
          </ac:picMkLst>
        </pc:picChg>
      </pc:sldChg>
      <pc:sldChg chg="modSp mod">
        <pc:chgData name="Correa, Olja - OSHA" userId="067e25aa-7aa4-4784-b482-2be308d1f2a6" providerId="ADAL" clId="{D23490AB-3E40-48A6-A7CC-2CC8C760304A}" dt="2023-10-11T09:46:31.357" v="113"/>
        <pc:sldMkLst>
          <pc:docMk/>
          <pc:sldMk cId="2750763693" sldId="637"/>
        </pc:sldMkLst>
        <pc:spChg chg="mod">
          <ac:chgData name="Correa, Olja - OSHA" userId="067e25aa-7aa4-4784-b482-2be308d1f2a6" providerId="ADAL" clId="{D23490AB-3E40-48A6-A7CC-2CC8C760304A}" dt="2023-10-11T09:46:31.357" v="113"/>
          <ac:spMkLst>
            <pc:docMk/>
            <pc:sldMk cId="2750763693" sldId="637"/>
            <ac:spMk id="3" creationId="{14F85CF3-2CE1-412A-88C3-640296F97F40}"/>
          </ac:spMkLst>
        </pc:spChg>
      </pc:sldChg>
      <pc:sldChg chg="addSp delSp modSp mod">
        <pc:chgData name="Correa, Olja - OSHA" userId="067e25aa-7aa4-4784-b482-2be308d1f2a6" providerId="ADAL" clId="{D23490AB-3E40-48A6-A7CC-2CC8C760304A}" dt="2023-10-11T09:45:28.927" v="112" actId="14100"/>
        <pc:sldMkLst>
          <pc:docMk/>
          <pc:sldMk cId="4037191730" sldId="639"/>
        </pc:sldMkLst>
        <pc:picChg chg="add mod modCrop">
          <ac:chgData name="Correa, Olja - OSHA" userId="067e25aa-7aa4-4784-b482-2be308d1f2a6" providerId="ADAL" clId="{D23490AB-3E40-48A6-A7CC-2CC8C760304A}" dt="2023-10-11T09:45:28.927" v="112" actId="14100"/>
          <ac:picMkLst>
            <pc:docMk/>
            <pc:sldMk cId="4037191730" sldId="639"/>
            <ac:picMk id="4" creationId="{C842A074-3859-2C53-44D0-78BC11FAACBD}"/>
          </ac:picMkLst>
        </pc:picChg>
        <pc:picChg chg="del">
          <ac:chgData name="Correa, Olja - OSHA" userId="067e25aa-7aa4-4784-b482-2be308d1f2a6" providerId="ADAL" clId="{D23490AB-3E40-48A6-A7CC-2CC8C760304A}" dt="2023-10-11T09:44:27.015" v="101" actId="478"/>
          <ac:picMkLst>
            <pc:docMk/>
            <pc:sldMk cId="4037191730" sldId="639"/>
            <ac:picMk id="6" creationId="{AFB214EE-D6C0-4D2B-A46D-861E4777E5B4}"/>
          </ac:picMkLst>
        </pc:picChg>
      </pc:sldChg>
      <pc:sldChg chg="modSp mod">
        <pc:chgData name="Correa, Olja - OSHA" userId="067e25aa-7aa4-4784-b482-2be308d1f2a6" providerId="ADAL" clId="{D23490AB-3E40-48A6-A7CC-2CC8C760304A}" dt="2023-10-11T09:37:48.113" v="19" actId="14100"/>
        <pc:sldMkLst>
          <pc:docMk/>
          <pc:sldMk cId="3107115210" sldId="641"/>
        </pc:sldMkLst>
        <pc:picChg chg="mod">
          <ac:chgData name="Correa, Olja - OSHA" userId="067e25aa-7aa4-4784-b482-2be308d1f2a6" providerId="ADAL" clId="{D23490AB-3E40-48A6-A7CC-2CC8C760304A}" dt="2023-10-11T09:37:48.113" v="19" actId="14100"/>
          <ac:picMkLst>
            <pc:docMk/>
            <pc:sldMk cId="3107115210" sldId="641"/>
            <ac:picMk id="7" creationId="{C589FACC-7BD2-4167-F345-636909C13978}"/>
          </ac:picMkLst>
        </pc:picChg>
      </pc:sldChg>
      <pc:sldChg chg="modSp mod">
        <pc:chgData name="Correa, Olja - OSHA" userId="067e25aa-7aa4-4784-b482-2be308d1f2a6" providerId="ADAL" clId="{D23490AB-3E40-48A6-A7CC-2CC8C760304A}" dt="2023-10-11T09:38:06.407" v="23" actId="14100"/>
        <pc:sldMkLst>
          <pc:docMk/>
          <pc:sldMk cId="159386547" sldId="644"/>
        </pc:sldMkLst>
        <pc:picChg chg="mod">
          <ac:chgData name="Correa, Olja - OSHA" userId="067e25aa-7aa4-4784-b482-2be308d1f2a6" providerId="ADAL" clId="{D23490AB-3E40-48A6-A7CC-2CC8C760304A}" dt="2023-10-11T09:38:06.407" v="23" actId="14100"/>
          <ac:picMkLst>
            <pc:docMk/>
            <pc:sldMk cId="159386547" sldId="644"/>
            <ac:picMk id="3" creationId="{CB17DE33-5E5C-3A56-B66C-391F17EE7ADB}"/>
          </ac:picMkLst>
        </pc:picChg>
      </pc:sldChg>
      <pc:sldChg chg="addSp delSp modSp mod">
        <pc:chgData name="Correa, Olja - OSHA" userId="067e25aa-7aa4-4784-b482-2be308d1f2a6" providerId="ADAL" clId="{D23490AB-3E40-48A6-A7CC-2CC8C760304A}" dt="2023-10-11T09:33:26.108" v="1"/>
        <pc:sldMkLst>
          <pc:docMk/>
          <pc:sldMk cId="1749061345" sldId="645"/>
        </pc:sldMkLst>
        <pc:picChg chg="del">
          <ac:chgData name="Correa, Olja - OSHA" userId="067e25aa-7aa4-4784-b482-2be308d1f2a6" providerId="ADAL" clId="{D23490AB-3E40-48A6-A7CC-2CC8C760304A}" dt="2023-10-11T09:33:22.304" v="0" actId="478"/>
          <ac:picMkLst>
            <pc:docMk/>
            <pc:sldMk cId="1749061345" sldId="645"/>
            <ac:picMk id="2" creationId="{314EB4B6-7C8D-1708-BA22-A3FD11DC82F3}"/>
          </ac:picMkLst>
        </pc:picChg>
        <pc:picChg chg="add mod">
          <ac:chgData name="Correa, Olja - OSHA" userId="067e25aa-7aa4-4784-b482-2be308d1f2a6" providerId="ADAL" clId="{D23490AB-3E40-48A6-A7CC-2CC8C760304A}" dt="2023-10-11T09:33:26.108" v="1"/>
          <ac:picMkLst>
            <pc:docMk/>
            <pc:sldMk cId="1749061345" sldId="645"/>
            <ac:picMk id="3" creationId="{B509CD52-432F-E68A-0187-BD175882A0E1}"/>
          </ac:picMkLst>
        </pc:picChg>
      </pc:sldChg>
      <pc:sldChg chg="modSp mod">
        <pc:chgData name="Correa, Olja - OSHA" userId="067e25aa-7aa4-4784-b482-2be308d1f2a6" providerId="ADAL" clId="{D23490AB-3E40-48A6-A7CC-2CC8C760304A}" dt="2023-10-11T09:43:00.859" v="100" actId="2711"/>
        <pc:sldMkLst>
          <pc:docMk/>
          <pc:sldMk cId="846226863" sldId="1382"/>
        </pc:sldMkLst>
        <pc:spChg chg="mod">
          <ac:chgData name="Correa, Olja - OSHA" userId="067e25aa-7aa4-4784-b482-2be308d1f2a6" providerId="ADAL" clId="{D23490AB-3E40-48A6-A7CC-2CC8C760304A}" dt="2023-10-11T09:43:00.859" v="100" actId="2711"/>
          <ac:spMkLst>
            <pc:docMk/>
            <pc:sldMk cId="846226863" sldId="1382"/>
            <ac:spMk id="2" creationId="{00000000-0000-0000-0000-000000000000}"/>
          </ac:spMkLst>
        </pc:spChg>
        <pc:spChg chg="mod">
          <ac:chgData name="Correa, Olja - OSHA" userId="067e25aa-7aa4-4784-b482-2be308d1f2a6" providerId="ADAL" clId="{D23490AB-3E40-48A6-A7CC-2CC8C760304A}" dt="2023-10-11T09:42:54.553" v="99" actId="1076"/>
          <ac:spMkLst>
            <pc:docMk/>
            <pc:sldMk cId="846226863" sldId="1382"/>
            <ac:spMk id="4" creationId="{00000000-0000-0000-0000-000000000000}"/>
          </ac:spMkLst>
        </pc:spChg>
      </pc:sldChg>
    </pc:docChg>
  </pc:docChgLst>
  <pc:docChgLst>
    <pc:chgData name="Correa, Olja - OSHA" userId="067e25aa-7aa4-4784-b482-2be308d1f2a6" providerId="ADAL" clId="{0CC63E9E-ADCA-4789-80A4-0045B30DE20F}"/>
    <pc:docChg chg="custSel addSld delSld modSld sldOrd">
      <pc:chgData name="Correa, Olja - OSHA" userId="067e25aa-7aa4-4784-b482-2be308d1f2a6" providerId="ADAL" clId="{0CC63E9E-ADCA-4789-80A4-0045B30DE20F}" dt="2024-01-27T20:50:04.438" v="220" actId="2711"/>
      <pc:docMkLst>
        <pc:docMk/>
      </pc:docMkLst>
      <pc:sldChg chg="modSp mod">
        <pc:chgData name="Correa, Olja - OSHA" userId="067e25aa-7aa4-4784-b482-2be308d1f2a6" providerId="ADAL" clId="{0CC63E9E-ADCA-4789-80A4-0045B30DE20F}" dt="2024-01-27T16:58:02.548" v="157" actId="2711"/>
        <pc:sldMkLst>
          <pc:docMk/>
          <pc:sldMk cId="1000167566" sldId="260"/>
        </pc:sldMkLst>
        <pc:spChg chg="mod">
          <ac:chgData name="Correa, Olja - OSHA" userId="067e25aa-7aa4-4784-b482-2be308d1f2a6" providerId="ADAL" clId="{0CC63E9E-ADCA-4789-80A4-0045B30DE20F}" dt="2024-01-27T16:58:02.548" v="157" actId="2711"/>
          <ac:spMkLst>
            <pc:docMk/>
            <pc:sldMk cId="1000167566" sldId="260"/>
            <ac:spMk id="2" creationId="{00000000-0000-0000-0000-000000000000}"/>
          </ac:spMkLst>
        </pc:spChg>
        <pc:spChg chg="mod">
          <ac:chgData name="Correa, Olja - OSHA" userId="067e25aa-7aa4-4784-b482-2be308d1f2a6" providerId="ADAL" clId="{0CC63E9E-ADCA-4789-80A4-0045B30DE20F}" dt="2024-01-27T16:57:53.603" v="156" actId="2711"/>
          <ac:spMkLst>
            <pc:docMk/>
            <pc:sldMk cId="1000167566" sldId="260"/>
            <ac:spMk id="4" creationId="{00000000-0000-0000-0000-000000000000}"/>
          </ac:spMkLst>
        </pc:spChg>
      </pc:sldChg>
      <pc:sldChg chg="modSp mod">
        <pc:chgData name="Correa, Olja - OSHA" userId="067e25aa-7aa4-4784-b482-2be308d1f2a6" providerId="ADAL" clId="{0CC63E9E-ADCA-4789-80A4-0045B30DE20F}" dt="2024-01-27T16:58:33.422" v="159" actId="2711"/>
        <pc:sldMkLst>
          <pc:docMk/>
          <pc:sldMk cId="2402062284" sldId="262"/>
        </pc:sldMkLst>
        <pc:spChg chg="mod">
          <ac:chgData name="Correa, Olja - OSHA" userId="067e25aa-7aa4-4784-b482-2be308d1f2a6" providerId="ADAL" clId="{0CC63E9E-ADCA-4789-80A4-0045B30DE20F}" dt="2024-01-27T16:58:33.422" v="159" actId="2711"/>
          <ac:spMkLst>
            <pc:docMk/>
            <pc:sldMk cId="2402062284" sldId="262"/>
            <ac:spMk id="2" creationId="{00000000-0000-0000-0000-000000000000}"/>
          </ac:spMkLst>
        </pc:spChg>
        <pc:spChg chg="mod">
          <ac:chgData name="Correa, Olja - OSHA" userId="067e25aa-7aa4-4784-b482-2be308d1f2a6" providerId="ADAL" clId="{0CC63E9E-ADCA-4789-80A4-0045B30DE20F}" dt="2024-01-27T16:58:27.435" v="158" actId="2711"/>
          <ac:spMkLst>
            <pc:docMk/>
            <pc:sldMk cId="2402062284" sldId="262"/>
            <ac:spMk id="4" creationId="{00000000-0000-0000-0000-000000000000}"/>
          </ac:spMkLst>
        </pc:spChg>
      </pc:sldChg>
      <pc:sldChg chg="modSp mod">
        <pc:chgData name="Correa, Olja - OSHA" userId="067e25aa-7aa4-4784-b482-2be308d1f2a6" providerId="ADAL" clId="{0CC63E9E-ADCA-4789-80A4-0045B30DE20F}" dt="2024-01-27T16:59:44.952" v="164" actId="14100"/>
        <pc:sldMkLst>
          <pc:docMk/>
          <pc:sldMk cId="1622664753" sldId="263"/>
        </pc:sldMkLst>
        <pc:picChg chg="mod modCrop">
          <ac:chgData name="Correa, Olja - OSHA" userId="067e25aa-7aa4-4784-b482-2be308d1f2a6" providerId="ADAL" clId="{0CC63E9E-ADCA-4789-80A4-0045B30DE20F}" dt="2024-01-27T16:59:44.952" v="164" actId="14100"/>
          <ac:picMkLst>
            <pc:docMk/>
            <pc:sldMk cId="1622664753" sldId="263"/>
            <ac:picMk id="9" creationId="{364E08EE-B2B8-CDF1-672B-CC28947D131F}"/>
          </ac:picMkLst>
        </pc:picChg>
      </pc:sldChg>
      <pc:sldChg chg="modSp mod">
        <pc:chgData name="Correa, Olja - OSHA" userId="067e25aa-7aa4-4784-b482-2be308d1f2a6" providerId="ADAL" clId="{0CC63E9E-ADCA-4789-80A4-0045B30DE20F}" dt="2024-01-27T17:02:03.949" v="167" actId="2711"/>
        <pc:sldMkLst>
          <pc:docMk/>
          <pc:sldMk cId="3151031582" sldId="264"/>
        </pc:sldMkLst>
        <pc:spChg chg="mod">
          <ac:chgData name="Correa, Olja - OSHA" userId="067e25aa-7aa4-4784-b482-2be308d1f2a6" providerId="ADAL" clId="{0CC63E9E-ADCA-4789-80A4-0045B30DE20F}" dt="2024-01-27T17:02:03.949" v="167" actId="2711"/>
          <ac:spMkLst>
            <pc:docMk/>
            <pc:sldMk cId="3151031582" sldId="264"/>
            <ac:spMk id="2" creationId="{00000000-0000-0000-0000-000000000000}"/>
          </ac:spMkLst>
        </pc:spChg>
        <pc:spChg chg="mod">
          <ac:chgData name="Correa, Olja - OSHA" userId="067e25aa-7aa4-4784-b482-2be308d1f2a6" providerId="ADAL" clId="{0CC63E9E-ADCA-4789-80A4-0045B30DE20F}" dt="2024-01-27T17:01:57.506" v="166" actId="255"/>
          <ac:spMkLst>
            <pc:docMk/>
            <pc:sldMk cId="3151031582" sldId="264"/>
            <ac:spMk id="3" creationId="{00000000-0000-0000-0000-000000000000}"/>
          </ac:spMkLst>
        </pc:spChg>
      </pc:sldChg>
      <pc:sldChg chg="modSp mod">
        <pc:chgData name="Correa, Olja - OSHA" userId="067e25aa-7aa4-4784-b482-2be308d1f2a6" providerId="ADAL" clId="{0CC63E9E-ADCA-4789-80A4-0045B30DE20F}" dt="2024-01-27T20:49:02.368" v="209" actId="2711"/>
        <pc:sldMkLst>
          <pc:docMk/>
          <pc:sldMk cId="17616213" sldId="267"/>
        </pc:sldMkLst>
        <pc:spChg chg="mod">
          <ac:chgData name="Correa, Olja - OSHA" userId="067e25aa-7aa4-4784-b482-2be308d1f2a6" providerId="ADAL" clId="{0CC63E9E-ADCA-4789-80A4-0045B30DE20F}" dt="2024-01-27T20:49:02.368" v="209" actId="2711"/>
          <ac:spMkLst>
            <pc:docMk/>
            <pc:sldMk cId="17616213" sldId="267"/>
            <ac:spMk id="2" creationId="{00000000-0000-0000-0000-000000000000}"/>
          </ac:spMkLst>
        </pc:spChg>
        <pc:spChg chg="mod">
          <ac:chgData name="Correa, Olja - OSHA" userId="067e25aa-7aa4-4784-b482-2be308d1f2a6" providerId="ADAL" clId="{0CC63E9E-ADCA-4789-80A4-0045B30DE20F}" dt="2024-01-27T20:48:57.053" v="208" actId="2711"/>
          <ac:spMkLst>
            <pc:docMk/>
            <pc:sldMk cId="17616213" sldId="267"/>
            <ac:spMk id="3" creationId="{00000000-0000-0000-0000-000000000000}"/>
          </ac:spMkLst>
        </pc:spChg>
      </pc:sldChg>
      <pc:sldChg chg="modSp mod">
        <pc:chgData name="Correa, Olja - OSHA" userId="067e25aa-7aa4-4784-b482-2be308d1f2a6" providerId="ADAL" clId="{0CC63E9E-ADCA-4789-80A4-0045B30DE20F}" dt="2024-01-27T17:16:28.523" v="175" actId="2711"/>
        <pc:sldMkLst>
          <pc:docMk/>
          <pc:sldMk cId="1435294889" sldId="274"/>
        </pc:sldMkLst>
        <pc:spChg chg="mod">
          <ac:chgData name="Correa, Olja - OSHA" userId="067e25aa-7aa4-4784-b482-2be308d1f2a6" providerId="ADAL" clId="{0CC63E9E-ADCA-4789-80A4-0045B30DE20F}" dt="2024-01-27T17:16:28.523" v="175" actId="2711"/>
          <ac:spMkLst>
            <pc:docMk/>
            <pc:sldMk cId="1435294889" sldId="274"/>
            <ac:spMk id="3" creationId="{00000000-0000-0000-0000-000000000000}"/>
          </ac:spMkLst>
        </pc:spChg>
      </pc:sldChg>
      <pc:sldChg chg="modSp mod">
        <pc:chgData name="Correa, Olja - OSHA" userId="067e25aa-7aa4-4784-b482-2be308d1f2a6" providerId="ADAL" clId="{0CC63E9E-ADCA-4789-80A4-0045B30DE20F}" dt="2024-01-27T20:48:26.682" v="204" actId="2711"/>
        <pc:sldMkLst>
          <pc:docMk/>
          <pc:sldMk cId="215577452" sldId="275"/>
        </pc:sldMkLst>
        <pc:spChg chg="mod">
          <ac:chgData name="Correa, Olja - OSHA" userId="067e25aa-7aa4-4784-b482-2be308d1f2a6" providerId="ADAL" clId="{0CC63E9E-ADCA-4789-80A4-0045B30DE20F}" dt="2024-01-27T20:48:26.682" v="204" actId="2711"/>
          <ac:spMkLst>
            <pc:docMk/>
            <pc:sldMk cId="215577452" sldId="275"/>
            <ac:spMk id="2" creationId="{00000000-0000-0000-0000-000000000000}"/>
          </ac:spMkLst>
        </pc:spChg>
        <pc:spChg chg="mod">
          <ac:chgData name="Correa, Olja - OSHA" userId="067e25aa-7aa4-4784-b482-2be308d1f2a6" providerId="ADAL" clId="{0CC63E9E-ADCA-4789-80A4-0045B30DE20F}" dt="2024-01-27T20:48:19.572" v="203" actId="2711"/>
          <ac:spMkLst>
            <pc:docMk/>
            <pc:sldMk cId="215577452" sldId="275"/>
            <ac:spMk id="3" creationId="{00000000-0000-0000-0000-000000000000}"/>
          </ac:spMkLst>
        </pc:spChg>
      </pc:sldChg>
      <pc:sldChg chg="del">
        <pc:chgData name="Correa, Olja - OSHA" userId="067e25aa-7aa4-4784-b482-2be308d1f2a6" providerId="ADAL" clId="{0CC63E9E-ADCA-4789-80A4-0045B30DE20F}" dt="2024-01-27T16:57:11.403" v="155" actId="47"/>
        <pc:sldMkLst>
          <pc:docMk/>
          <pc:sldMk cId="0" sldId="279"/>
        </pc:sldMkLst>
      </pc:sldChg>
      <pc:sldChg chg="modSp mod">
        <pc:chgData name="Correa, Olja - OSHA" userId="067e25aa-7aa4-4784-b482-2be308d1f2a6" providerId="ADAL" clId="{0CC63E9E-ADCA-4789-80A4-0045B30DE20F}" dt="2024-01-27T17:16:09.950" v="173" actId="2711"/>
        <pc:sldMkLst>
          <pc:docMk/>
          <pc:sldMk cId="4039920993" sldId="282"/>
        </pc:sldMkLst>
        <pc:spChg chg="mod">
          <ac:chgData name="Correa, Olja - OSHA" userId="067e25aa-7aa4-4784-b482-2be308d1f2a6" providerId="ADAL" clId="{0CC63E9E-ADCA-4789-80A4-0045B30DE20F}" dt="2024-01-27T17:16:09.950" v="173" actId="2711"/>
          <ac:spMkLst>
            <pc:docMk/>
            <pc:sldMk cId="4039920993" sldId="282"/>
            <ac:spMk id="3" creationId="{00000000-0000-0000-0000-000000000000}"/>
          </ac:spMkLst>
        </pc:spChg>
      </pc:sldChg>
      <pc:sldChg chg="modSp mod">
        <pc:chgData name="Correa, Olja - OSHA" userId="067e25aa-7aa4-4784-b482-2be308d1f2a6" providerId="ADAL" clId="{0CC63E9E-ADCA-4789-80A4-0045B30DE20F}" dt="2024-01-27T17:16:18.652" v="174" actId="2711"/>
        <pc:sldMkLst>
          <pc:docMk/>
          <pc:sldMk cId="3004315009" sldId="283"/>
        </pc:sldMkLst>
        <pc:spChg chg="mod">
          <ac:chgData name="Correa, Olja - OSHA" userId="067e25aa-7aa4-4784-b482-2be308d1f2a6" providerId="ADAL" clId="{0CC63E9E-ADCA-4789-80A4-0045B30DE20F}" dt="2024-01-27T17:16:18.652" v="174" actId="2711"/>
          <ac:spMkLst>
            <pc:docMk/>
            <pc:sldMk cId="3004315009" sldId="283"/>
            <ac:spMk id="3" creationId="{00000000-0000-0000-0000-000000000000}"/>
          </ac:spMkLst>
        </pc:spChg>
      </pc:sldChg>
      <pc:sldChg chg="modSp mod">
        <pc:chgData name="Correa, Olja - OSHA" userId="067e25aa-7aa4-4784-b482-2be308d1f2a6" providerId="ADAL" clId="{0CC63E9E-ADCA-4789-80A4-0045B30DE20F}" dt="2024-01-27T20:48:49.864" v="207" actId="2711"/>
        <pc:sldMkLst>
          <pc:docMk/>
          <pc:sldMk cId="3023762137" sldId="291"/>
        </pc:sldMkLst>
        <pc:spChg chg="mod">
          <ac:chgData name="Correa, Olja - OSHA" userId="067e25aa-7aa4-4784-b482-2be308d1f2a6" providerId="ADAL" clId="{0CC63E9E-ADCA-4789-80A4-0045B30DE20F}" dt="2024-01-27T20:48:49.864" v="207" actId="2711"/>
          <ac:spMkLst>
            <pc:docMk/>
            <pc:sldMk cId="3023762137" sldId="291"/>
            <ac:spMk id="2" creationId="{00000000-0000-0000-0000-000000000000}"/>
          </ac:spMkLst>
        </pc:spChg>
        <pc:spChg chg="mod">
          <ac:chgData name="Correa, Olja - OSHA" userId="067e25aa-7aa4-4784-b482-2be308d1f2a6" providerId="ADAL" clId="{0CC63E9E-ADCA-4789-80A4-0045B30DE20F}" dt="2024-01-27T20:48:40.801" v="206" actId="255"/>
          <ac:spMkLst>
            <pc:docMk/>
            <pc:sldMk cId="3023762137" sldId="291"/>
            <ac:spMk id="3" creationId="{00000000-0000-0000-0000-000000000000}"/>
          </ac:spMkLst>
        </pc:spChg>
      </pc:sldChg>
      <pc:sldChg chg="modSp mod ord">
        <pc:chgData name="Correa, Olja - OSHA" userId="067e25aa-7aa4-4784-b482-2be308d1f2a6" providerId="ADAL" clId="{0CC63E9E-ADCA-4789-80A4-0045B30DE20F}" dt="2024-01-27T16:33:20.318" v="125" actId="20577"/>
        <pc:sldMkLst>
          <pc:docMk/>
          <pc:sldMk cId="1857672511" sldId="296"/>
        </pc:sldMkLst>
        <pc:spChg chg="mod">
          <ac:chgData name="Correa, Olja - OSHA" userId="067e25aa-7aa4-4784-b482-2be308d1f2a6" providerId="ADAL" clId="{0CC63E9E-ADCA-4789-80A4-0045B30DE20F}" dt="2024-01-27T16:33:20.318" v="125" actId="20577"/>
          <ac:spMkLst>
            <pc:docMk/>
            <pc:sldMk cId="1857672511" sldId="296"/>
            <ac:spMk id="4" creationId="{00000000-0000-0000-0000-000000000000}"/>
          </ac:spMkLst>
        </pc:spChg>
      </pc:sldChg>
      <pc:sldChg chg="modSp mod">
        <pc:chgData name="Correa, Olja - OSHA" userId="067e25aa-7aa4-4784-b482-2be308d1f2a6" providerId="ADAL" clId="{0CC63E9E-ADCA-4789-80A4-0045B30DE20F}" dt="2024-01-27T17:21:48.468" v="177" actId="2711"/>
        <pc:sldMkLst>
          <pc:docMk/>
          <pc:sldMk cId="3283905528" sldId="300"/>
        </pc:sldMkLst>
        <pc:spChg chg="mod">
          <ac:chgData name="Correa, Olja - OSHA" userId="067e25aa-7aa4-4784-b482-2be308d1f2a6" providerId="ADAL" clId="{0CC63E9E-ADCA-4789-80A4-0045B30DE20F}" dt="2024-01-27T17:21:48.468" v="177" actId="2711"/>
          <ac:spMkLst>
            <pc:docMk/>
            <pc:sldMk cId="3283905528" sldId="300"/>
            <ac:spMk id="2" creationId="{00000000-0000-0000-0000-000000000000}"/>
          </ac:spMkLst>
        </pc:spChg>
        <pc:spChg chg="mod">
          <ac:chgData name="Correa, Olja - OSHA" userId="067e25aa-7aa4-4784-b482-2be308d1f2a6" providerId="ADAL" clId="{0CC63E9E-ADCA-4789-80A4-0045B30DE20F}" dt="2024-01-27T17:21:43.121" v="176" actId="2711"/>
          <ac:spMkLst>
            <pc:docMk/>
            <pc:sldMk cId="3283905528" sldId="300"/>
            <ac:spMk id="3" creationId="{00000000-0000-0000-0000-000000000000}"/>
          </ac:spMkLst>
        </pc:spChg>
      </pc:sldChg>
      <pc:sldChg chg="modSp mod">
        <pc:chgData name="Correa, Olja - OSHA" userId="067e25aa-7aa4-4784-b482-2be308d1f2a6" providerId="ADAL" clId="{0CC63E9E-ADCA-4789-80A4-0045B30DE20F}" dt="2024-01-27T20:46:59.578" v="192" actId="2711"/>
        <pc:sldMkLst>
          <pc:docMk/>
          <pc:sldMk cId="2616841258" sldId="306"/>
        </pc:sldMkLst>
        <pc:spChg chg="mod">
          <ac:chgData name="Correa, Olja - OSHA" userId="067e25aa-7aa4-4784-b482-2be308d1f2a6" providerId="ADAL" clId="{0CC63E9E-ADCA-4789-80A4-0045B30DE20F}" dt="2024-01-27T20:46:59.578" v="192" actId="2711"/>
          <ac:spMkLst>
            <pc:docMk/>
            <pc:sldMk cId="2616841258" sldId="306"/>
            <ac:spMk id="2" creationId="{00000000-0000-0000-0000-000000000000}"/>
          </ac:spMkLst>
        </pc:spChg>
        <pc:spChg chg="mod">
          <ac:chgData name="Correa, Olja - OSHA" userId="067e25aa-7aa4-4784-b482-2be308d1f2a6" providerId="ADAL" clId="{0CC63E9E-ADCA-4789-80A4-0045B30DE20F}" dt="2024-01-27T20:46:52.285" v="191" actId="2711"/>
          <ac:spMkLst>
            <pc:docMk/>
            <pc:sldMk cId="2616841258" sldId="306"/>
            <ac:spMk id="3" creationId="{00000000-0000-0000-0000-000000000000}"/>
          </ac:spMkLst>
        </pc:spChg>
      </pc:sldChg>
      <pc:sldChg chg="modSp mod">
        <pc:chgData name="Correa, Olja - OSHA" userId="067e25aa-7aa4-4784-b482-2be308d1f2a6" providerId="ADAL" clId="{0CC63E9E-ADCA-4789-80A4-0045B30DE20F}" dt="2024-01-27T20:48:12.648" v="202" actId="2711"/>
        <pc:sldMkLst>
          <pc:docMk/>
          <pc:sldMk cId="1800376808" sldId="308"/>
        </pc:sldMkLst>
        <pc:spChg chg="mod">
          <ac:chgData name="Correa, Olja - OSHA" userId="067e25aa-7aa4-4784-b482-2be308d1f2a6" providerId="ADAL" clId="{0CC63E9E-ADCA-4789-80A4-0045B30DE20F}" dt="2024-01-27T20:48:12.648" v="202" actId="2711"/>
          <ac:spMkLst>
            <pc:docMk/>
            <pc:sldMk cId="1800376808" sldId="308"/>
            <ac:spMk id="2" creationId="{00000000-0000-0000-0000-000000000000}"/>
          </ac:spMkLst>
        </pc:spChg>
        <pc:spChg chg="mod">
          <ac:chgData name="Correa, Olja - OSHA" userId="067e25aa-7aa4-4784-b482-2be308d1f2a6" providerId="ADAL" clId="{0CC63E9E-ADCA-4789-80A4-0045B30DE20F}" dt="2024-01-27T20:48:03.647" v="201" actId="255"/>
          <ac:spMkLst>
            <pc:docMk/>
            <pc:sldMk cId="1800376808" sldId="308"/>
            <ac:spMk id="3" creationId="{00000000-0000-0000-0000-000000000000}"/>
          </ac:spMkLst>
        </pc:spChg>
      </pc:sldChg>
      <pc:sldChg chg="modSp mod">
        <pc:chgData name="Correa, Olja - OSHA" userId="067e25aa-7aa4-4784-b482-2be308d1f2a6" providerId="ADAL" clId="{0CC63E9E-ADCA-4789-80A4-0045B30DE20F}" dt="2024-01-27T20:47:21.076" v="195" actId="2711"/>
        <pc:sldMkLst>
          <pc:docMk/>
          <pc:sldMk cId="1375415512" sldId="309"/>
        </pc:sldMkLst>
        <pc:spChg chg="mod">
          <ac:chgData name="Correa, Olja - OSHA" userId="067e25aa-7aa4-4784-b482-2be308d1f2a6" providerId="ADAL" clId="{0CC63E9E-ADCA-4789-80A4-0045B30DE20F}" dt="2024-01-27T20:47:21.076" v="195" actId="2711"/>
          <ac:spMkLst>
            <pc:docMk/>
            <pc:sldMk cId="1375415512" sldId="309"/>
            <ac:spMk id="2" creationId="{00000000-0000-0000-0000-000000000000}"/>
          </ac:spMkLst>
        </pc:spChg>
        <pc:spChg chg="mod">
          <ac:chgData name="Correa, Olja - OSHA" userId="067e25aa-7aa4-4784-b482-2be308d1f2a6" providerId="ADAL" clId="{0CC63E9E-ADCA-4789-80A4-0045B30DE20F}" dt="2024-01-27T20:47:15.577" v="194" actId="2711"/>
          <ac:spMkLst>
            <pc:docMk/>
            <pc:sldMk cId="1375415512" sldId="309"/>
            <ac:spMk id="3" creationId="{00000000-0000-0000-0000-000000000000}"/>
          </ac:spMkLst>
        </pc:spChg>
      </pc:sldChg>
      <pc:sldChg chg="modSp mod">
        <pc:chgData name="Correa, Olja - OSHA" userId="067e25aa-7aa4-4784-b482-2be308d1f2a6" providerId="ADAL" clId="{0CC63E9E-ADCA-4789-80A4-0045B30DE20F}" dt="2024-01-27T20:47:28.654" v="196" actId="2711"/>
        <pc:sldMkLst>
          <pc:docMk/>
          <pc:sldMk cId="2831029337" sldId="312"/>
        </pc:sldMkLst>
        <pc:spChg chg="mod">
          <ac:chgData name="Correa, Olja - OSHA" userId="067e25aa-7aa4-4784-b482-2be308d1f2a6" providerId="ADAL" clId="{0CC63E9E-ADCA-4789-80A4-0045B30DE20F}" dt="2024-01-27T20:47:28.654" v="196" actId="2711"/>
          <ac:spMkLst>
            <pc:docMk/>
            <pc:sldMk cId="2831029337" sldId="312"/>
            <ac:spMk id="2" creationId="{00000000-0000-0000-0000-000000000000}"/>
          </ac:spMkLst>
        </pc:spChg>
        <pc:spChg chg="mod">
          <ac:chgData name="Correa, Olja - OSHA" userId="067e25aa-7aa4-4784-b482-2be308d1f2a6" providerId="ADAL" clId="{0CC63E9E-ADCA-4789-80A4-0045B30DE20F}" dt="2024-01-27T20:47:07.565" v="193" actId="2711"/>
          <ac:spMkLst>
            <pc:docMk/>
            <pc:sldMk cId="2831029337" sldId="312"/>
            <ac:spMk id="3" creationId="{00000000-0000-0000-0000-000000000000}"/>
          </ac:spMkLst>
        </pc:spChg>
      </pc:sldChg>
      <pc:sldChg chg="modSp mod">
        <pc:chgData name="Correa, Olja - OSHA" userId="067e25aa-7aa4-4784-b482-2be308d1f2a6" providerId="ADAL" clId="{0CC63E9E-ADCA-4789-80A4-0045B30DE20F}" dt="2024-01-27T20:47:49.992" v="199" actId="2711"/>
        <pc:sldMkLst>
          <pc:docMk/>
          <pc:sldMk cId="3081992677" sldId="313"/>
        </pc:sldMkLst>
        <pc:spChg chg="mod">
          <ac:chgData name="Correa, Olja - OSHA" userId="067e25aa-7aa4-4784-b482-2be308d1f2a6" providerId="ADAL" clId="{0CC63E9E-ADCA-4789-80A4-0045B30DE20F}" dt="2024-01-27T20:47:49.992" v="199" actId="2711"/>
          <ac:spMkLst>
            <pc:docMk/>
            <pc:sldMk cId="3081992677" sldId="313"/>
            <ac:spMk id="2" creationId="{00000000-0000-0000-0000-000000000000}"/>
          </ac:spMkLst>
        </pc:spChg>
        <pc:spChg chg="mod">
          <ac:chgData name="Correa, Olja - OSHA" userId="067e25aa-7aa4-4784-b482-2be308d1f2a6" providerId="ADAL" clId="{0CC63E9E-ADCA-4789-80A4-0045B30DE20F}" dt="2024-01-27T20:47:44.933" v="198" actId="255"/>
          <ac:spMkLst>
            <pc:docMk/>
            <pc:sldMk cId="3081992677" sldId="313"/>
            <ac:spMk id="3" creationId="{00000000-0000-0000-0000-000000000000}"/>
          </ac:spMkLst>
        </pc:spChg>
      </pc:sldChg>
      <pc:sldChg chg="modSp mod">
        <pc:chgData name="Correa, Olja - OSHA" userId="067e25aa-7aa4-4784-b482-2be308d1f2a6" providerId="ADAL" clId="{0CC63E9E-ADCA-4789-80A4-0045B30DE20F}" dt="2024-01-27T17:22:20.578" v="181" actId="255"/>
        <pc:sldMkLst>
          <pc:docMk/>
          <pc:sldMk cId="1659212384" sldId="315"/>
        </pc:sldMkLst>
        <pc:spChg chg="mod">
          <ac:chgData name="Correa, Olja - OSHA" userId="067e25aa-7aa4-4784-b482-2be308d1f2a6" providerId="ADAL" clId="{0CC63E9E-ADCA-4789-80A4-0045B30DE20F}" dt="2024-01-27T17:22:10.684" v="180" actId="14100"/>
          <ac:spMkLst>
            <pc:docMk/>
            <pc:sldMk cId="1659212384" sldId="315"/>
            <ac:spMk id="2" creationId="{00000000-0000-0000-0000-000000000000}"/>
          </ac:spMkLst>
        </pc:spChg>
        <pc:spChg chg="mod">
          <ac:chgData name="Correa, Olja - OSHA" userId="067e25aa-7aa4-4784-b482-2be308d1f2a6" providerId="ADAL" clId="{0CC63E9E-ADCA-4789-80A4-0045B30DE20F}" dt="2024-01-27T17:22:20.578" v="181" actId="255"/>
          <ac:spMkLst>
            <pc:docMk/>
            <pc:sldMk cId="1659212384" sldId="315"/>
            <ac:spMk id="3" creationId="{00000000-0000-0000-0000-000000000000}"/>
          </ac:spMkLst>
        </pc:spChg>
      </pc:sldChg>
      <pc:sldChg chg="modSp mod">
        <pc:chgData name="Correa, Olja - OSHA" userId="067e25aa-7aa4-4784-b482-2be308d1f2a6" providerId="ADAL" clId="{0CC63E9E-ADCA-4789-80A4-0045B30DE20F}" dt="2024-01-27T17:22:47.666" v="185" actId="14100"/>
        <pc:sldMkLst>
          <pc:docMk/>
          <pc:sldMk cId="4260889357" sldId="316"/>
        </pc:sldMkLst>
        <pc:spChg chg="mod">
          <ac:chgData name="Correa, Olja - OSHA" userId="067e25aa-7aa4-4784-b482-2be308d1f2a6" providerId="ADAL" clId="{0CC63E9E-ADCA-4789-80A4-0045B30DE20F}" dt="2024-01-27T17:22:47.666" v="185" actId="14100"/>
          <ac:spMkLst>
            <pc:docMk/>
            <pc:sldMk cId="4260889357" sldId="316"/>
            <ac:spMk id="2" creationId="{00000000-0000-0000-0000-000000000000}"/>
          </ac:spMkLst>
        </pc:spChg>
        <pc:spChg chg="mod">
          <ac:chgData name="Correa, Olja - OSHA" userId="067e25aa-7aa4-4784-b482-2be308d1f2a6" providerId="ADAL" clId="{0CC63E9E-ADCA-4789-80A4-0045B30DE20F}" dt="2024-01-27T17:22:31.405" v="182" actId="2711"/>
          <ac:spMkLst>
            <pc:docMk/>
            <pc:sldMk cId="4260889357" sldId="316"/>
            <ac:spMk id="3" creationId="{00000000-0000-0000-0000-000000000000}"/>
          </ac:spMkLst>
        </pc:spChg>
      </pc:sldChg>
      <pc:sldChg chg="modSp mod">
        <pc:chgData name="Correa, Olja - OSHA" userId="067e25aa-7aa4-4784-b482-2be308d1f2a6" providerId="ADAL" clId="{0CC63E9E-ADCA-4789-80A4-0045B30DE20F}" dt="2024-01-27T17:23:23.509" v="190" actId="255"/>
        <pc:sldMkLst>
          <pc:docMk/>
          <pc:sldMk cId="1514426816" sldId="317"/>
        </pc:sldMkLst>
        <pc:spChg chg="mod">
          <ac:chgData name="Correa, Olja - OSHA" userId="067e25aa-7aa4-4784-b482-2be308d1f2a6" providerId="ADAL" clId="{0CC63E9E-ADCA-4789-80A4-0045B30DE20F}" dt="2024-01-27T17:23:23.509" v="190" actId="255"/>
          <ac:spMkLst>
            <pc:docMk/>
            <pc:sldMk cId="1514426816" sldId="317"/>
            <ac:spMk id="2" creationId="{00000000-0000-0000-0000-000000000000}"/>
          </ac:spMkLst>
        </pc:spChg>
        <pc:spChg chg="mod">
          <ac:chgData name="Correa, Olja - OSHA" userId="067e25aa-7aa4-4784-b482-2be308d1f2a6" providerId="ADAL" clId="{0CC63E9E-ADCA-4789-80A4-0045B30DE20F}" dt="2024-01-27T17:23:09.266" v="187" actId="255"/>
          <ac:spMkLst>
            <pc:docMk/>
            <pc:sldMk cId="1514426816" sldId="317"/>
            <ac:spMk id="3" creationId="{00000000-0000-0000-0000-000000000000}"/>
          </ac:spMkLst>
        </pc:spChg>
      </pc:sldChg>
      <pc:sldChg chg="modSp mod">
        <pc:chgData name="Correa, Olja - OSHA" userId="067e25aa-7aa4-4784-b482-2be308d1f2a6" providerId="ADAL" clId="{0CC63E9E-ADCA-4789-80A4-0045B30DE20F}" dt="2024-01-27T20:49:33.144" v="215" actId="2711"/>
        <pc:sldMkLst>
          <pc:docMk/>
          <pc:sldMk cId="1621194704" sldId="319"/>
        </pc:sldMkLst>
        <pc:spChg chg="mod">
          <ac:chgData name="Correa, Olja - OSHA" userId="067e25aa-7aa4-4784-b482-2be308d1f2a6" providerId="ADAL" clId="{0CC63E9E-ADCA-4789-80A4-0045B30DE20F}" dt="2024-01-27T20:49:33.144" v="215" actId="2711"/>
          <ac:spMkLst>
            <pc:docMk/>
            <pc:sldMk cId="1621194704" sldId="319"/>
            <ac:spMk id="2" creationId="{00000000-0000-0000-0000-000000000000}"/>
          </ac:spMkLst>
        </pc:spChg>
        <pc:spChg chg="mod">
          <ac:chgData name="Correa, Olja - OSHA" userId="067e25aa-7aa4-4784-b482-2be308d1f2a6" providerId="ADAL" clId="{0CC63E9E-ADCA-4789-80A4-0045B30DE20F}" dt="2024-01-27T20:49:27.973" v="214" actId="255"/>
          <ac:spMkLst>
            <pc:docMk/>
            <pc:sldMk cId="1621194704" sldId="319"/>
            <ac:spMk id="3" creationId="{00000000-0000-0000-0000-000000000000}"/>
          </ac:spMkLst>
        </pc:spChg>
      </pc:sldChg>
      <pc:sldChg chg="modSp mod">
        <pc:chgData name="Correa, Olja - OSHA" userId="067e25aa-7aa4-4784-b482-2be308d1f2a6" providerId="ADAL" clId="{0CC63E9E-ADCA-4789-80A4-0045B30DE20F}" dt="2024-01-27T20:49:17.718" v="212" actId="255"/>
        <pc:sldMkLst>
          <pc:docMk/>
          <pc:sldMk cId="2054572501" sldId="320"/>
        </pc:sldMkLst>
        <pc:spChg chg="mod">
          <ac:chgData name="Correa, Olja - OSHA" userId="067e25aa-7aa4-4784-b482-2be308d1f2a6" providerId="ADAL" clId="{0CC63E9E-ADCA-4789-80A4-0045B30DE20F}" dt="2024-01-27T20:49:17.718" v="212" actId="255"/>
          <ac:spMkLst>
            <pc:docMk/>
            <pc:sldMk cId="2054572501" sldId="320"/>
            <ac:spMk id="2" creationId="{00000000-0000-0000-0000-000000000000}"/>
          </ac:spMkLst>
        </pc:spChg>
        <pc:spChg chg="mod">
          <ac:chgData name="Correa, Olja - OSHA" userId="067e25aa-7aa4-4784-b482-2be308d1f2a6" providerId="ADAL" clId="{0CC63E9E-ADCA-4789-80A4-0045B30DE20F}" dt="2024-01-27T20:49:09.816" v="210" actId="2711"/>
          <ac:spMkLst>
            <pc:docMk/>
            <pc:sldMk cId="2054572501" sldId="320"/>
            <ac:spMk id="3" creationId="{00000000-0000-0000-0000-000000000000}"/>
          </ac:spMkLst>
        </pc:spChg>
      </pc:sldChg>
      <pc:sldChg chg="modSp mod">
        <pc:chgData name="Correa, Olja - OSHA" userId="067e25aa-7aa4-4784-b482-2be308d1f2a6" providerId="ADAL" clId="{0CC63E9E-ADCA-4789-80A4-0045B30DE20F}" dt="2024-01-27T17:02:23.410" v="170" actId="255"/>
        <pc:sldMkLst>
          <pc:docMk/>
          <pc:sldMk cId="339362326" sldId="322"/>
        </pc:sldMkLst>
        <pc:spChg chg="mod">
          <ac:chgData name="Correa, Olja - OSHA" userId="067e25aa-7aa4-4784-b482-2be308d1f2a6" providerId="ADAL" clId="{0CC63E9E-ADCA-4789-80A4-0045B30DE20F}" dt="2024-01-27T17:02:12.719" v="168" actId="2711"/>
          <ac:spMkLst>
            <pc:docMk/>
            <pc:sldMk cId="339362326" sldId="322"/>
            <ac:spMk id="2" creationId="{00000000-0000-0000-0000-000000000000}"/>
          </ac:spMkLst>
        </pc:spChg>
        <pc:spChg chg="mod">
          <ac:chgData name="Correa, Olja - OSHA" userId="067e25aa-7aa4-4784-b482-2be308d1f2a6" providerId="ADAL" clId="{0CC63E9E-ADCA-4789-80A4-0045B30DE20F}" dt="2024-01-27T17:02:23.410" v="170" actId="255"/>
          <ac:spMkLst>
            <pc:docMk/>
            <pc:sldMk cId="339362326" sldId="322"/>
            <ac:spMk id="3" creationId="{00000000-0000-0000-0000-000000000000}"/>
          </ac:spMkLst>
        </pc:spChg>
      </pc:sldChg>
      <pc:sldChg chg="modSp mod">
        <pc:chgData name="Correa, Olja - OSHA" userId="067e25aa-7aa4-4784-b482-2be308d1f2a6" providerId="ADAL" clId="{0CC63E9E-ADCA-4789-80A4-0045B30DE20F}" dt="2024-01-27T17:15:59.766" v="172" actId="255"/>
        <pc:sldMkLst>
          <pc:docMk/>
          <pc:sldMk cId="1286097533" sldId="325"/>
        </pc:sldMkLst>
        <pc:spChg chg="mod">
          <ac:chgData name="Correa, Olja - OSHA" userId="067e25aa-7aa4-4784-b482-2be308d1f2a6" providerId="ADAL" clId="{0CC63E9E-ADCA-4789-80A4-0045B30DE20F}" dt="2024-01-27T17:15:59.766" v="172" actId="255"/>
          <ac:spMkLst>
            <pc:docMk/>
            <pc:sldMk cId="1286097533" sldId="325"/>
            <ac:spMk id="3" creationId="{00000000-0000-0000-0000-000000000000}"/>
          </ac:spMkLst>
        </pc:spChg>
      </pc:sldChg>
      <pc:sldChg chg="modSp mod">
        <pc:chgData name="Correa, Olja - OSHA" userId="067e25aa-7aa4-4784-b482-2be308d1f2a6" providerId="ADAL" clId="{0CC63E9E-ADCA-4789-80A4-0045B30DE20F}" dt="2024-01-27T20:50:04.438" v="220" actId="2711"/>
        <pc:sldMkLst>
          <pc:docMk/>
          <pc:sldMk cId="730071731" sldId="327"/>
        </pc:sldMkLst>
        <pc:spChg chg="mod">
          <ac:chgData name="Correa, Olja - OSHA" userId="067e25aa-7aa4-4784-b482-2be308d1f2a6" providerId="ADAL" clId="{0CC63E9E-ADCA-4789-80A4-0045B30DE20F}" dt="2024-01-27T20:50:04.438" v="220" actId="2711"/>
          <ac:spMkLst>
            <pc:docMk/>
            <pc:sldMk cId="730071731" sldId="327"/>
            <ac:spMk id="2" creationId="{5850C964-6E28-9849-F2A3-6F48B119125B}"/>
          </ac:spMkLst>
        </pc:spChg>
        <pc:spChg chg="mod">
          <ac:chgData name="Correa, Olja - OSHA" userId="067e25aa-7aa4-4784-b482-2be308d1f2a6" providerId="ADAL" clId="{0CC63E9E-ADCA-4789-80A4-0045B30DE20F}" dt="2024-01-27T20:49:59.258" v="219" actId="255"/>
          <ac:spMkLst>
            <pc:docMk/>
            <pc:sldMk cId="730071731" sldId="327"/>
            <ac:spMk id="3" creationId="{51E7AE64-21CB-0BB2-268C-5716D06118F1}"/>
          </ac:spMkLst>
        </pc:spChg>
      </pc:sldChg>
      <pc:sldChg chg="ord">
        <pc:chgData name="Correa, Olja - OSHA" userId="067e25aa-7aa4-4784-b482-2be308d1f2a6" providerId="ADAL" clId="{0CC63E9E-ADCA-4789-80A4-0045B30DE20F}" dt="2024-01-27T16:22:52.695" v="99"/>
        <pc:sldMkLst>
          <pc:docMk/>
          <pc:sldMk cId="602500418" sldId="355"/>
        </pc:sldMkLst>
      </pc:sldChg>
      <pc:sldChg chg="modSp mod ord">
        <pc:chgData name="Correa, Olja - OSHA" userId="067e25aa-7aa4-4784-b482-2be308d1f2a6" providerId="ADAL" clId="{0CC63E9E-ADCA-4789-80A4-0045B30DE20F}" dt="2024-01-27T16:24:35.937" v="104" actId="255"/>
        <pc:sldMkLst>
          <pc:docMk/>
          <pc:sldMk cId="2868760541" sldId="379"/>
        </pc:sldMkLst>
        <pc:spChg chg="mod">
          <ac:chgData name="Correa, Olja - OSHA" userId="067e25aa-7aa4-4784-b482-2be308d1f2a6" providerId="ADAL" clId="{0CC63E9E-ADCA-4789-80A4-0045B30DE20F}" dt="2024-01-27T16:24:35.937" v="104" actId="255"/>
          <ac:spMkLst>
            <pc:docMk/>
            <pc:sldMk cId="2868760541" sldId="379"/>
            <ac:spMk id="2" creationId="{00000000-0000-0000-0000-000000000000}"/>
          </ac:spMkLst>
        </pc:spChg>
        <pc:spChg chg="mod">
          <ac:chgData name="Correa, Olja - OSHA" userId="067e25aa-7aa4-4784-b482-2be308d1f2a6" providerId="ADAL" clId="{0CC63E9E-ADCA-4789-80A4-0045B30DE20F}" dt="2024-01-27T16:23:37.001" v="101" actId="255"/>
          <ac:spMkLst>
            <pc:docMk/>
            <pc:sldMk cId="2868760541" sldId="379"/>
            <ac:spMk id="4" creationId="{00000000-0000-0000-0000-000000000000}"/>
          </ac:spMkLst>
        </pc:spChg>
      </pc:sldChg>
      <pc:sldChg chg="modSp mod ord">
        <pc:chgData name="Correa, Olja - OSHA" userId="067e25aa-7aa4-4784-b482-2be308d1f2a6" providerId="ADAL" clId="{0CC63E9E-ADCA-4789-80A4-0045B30DE20F}" dt="2024-01-27T16:43:25.776" v="154" actId="255"/>
        <pc:sldMkLst>
          <pc:docMk/>
          <pc:sldMk cId="1334972180" sldId="417"/>
        </pc:sldMkLst>
        <pc:spChg chg="mod">
          <ac:chgData name="Correa, Olja - OSHA" userId="067e25aa-7aa4-4784-b482-2be308d1f2a6" providerId="ADAL" clId="{0CC63E9E-ADCA-4789-80A4-0045B30DE20F}" dt="2024-01-27T16:43:25.776" v="154" actId="255"/>
          <ac:spMkLst>
            <pc:docMk/>
            <pc:sldMk cId="1334972180" sldId="417"/>
            <ac:spMk id="7" creationId="{F853E64A-CD4C-DBF6-BDA8-E4AF1EE335F4}"/>
          </ac:spMkLst>
        </pc:spChg>
      </pc:sldChg>
      <pc:sldChg chg="modSp mod">
        <pc:chgData name="Correa, Olja - OSHA" userId="067e25aa-7aa4-4784-b482-2be308d1f2a6" providerId="ADAL" clId="{0CC63E9E-ADCA-4789-80A4-0045B30DE20F}" dt="2024-01-27T15:24:51.863" v="13" actId="20577"/>
        <pc:sldMkLst>
          <pc:docMk/>
          <pc:sldMk cId="2031805288" sldId="547"/>
        </pc:sldMkLst>
        <pc:spChg chg="mod">
          <ac:chgData name="Correa, Olja - OSHA" userId="067e25aa-7aa4-4784-b482-2be308d1f2a6" providerId="ADAL" clId="{0CC63E9E-ADCA-4789-80A4-0045B30DE20F}" dt="2024-01-27T15:24:51.863" v="13" actId="20577"/>
          <ac:spMkLst>
            <pc:docMk/>
            <pc:sldMk cId="2031805288" sldId="547"/>
            <ac:spMk id="11" creationId="{00000000-0000-0000-0000-000000000000}"/>
          </ac:spMkLst>
        </pc:spChg>
      </pc:sldChg>
      <pc:sldChg chg="modSp add mod">
        <pc:chgData name="Correa, Olja - OSHA" userId="067e25aa-7aa4-4784-b482-2be308d1f2a6" providerId="ADAL" clId="{0CC63E9E-ADCA-4789-80A4-0045B30DE20F}" dt="2024-01-27T16:38:35.027" v="151" actId="20577"/>
        <pc:sldMkLst>
          <pc:docMk/>
          <pc:sldMk cId="2475620981" sldId="615"/>
        </pc:sldMkLst>
        <pc:spChg chg="mod">
          <ac:chgData name="Correa, Olja - OSHA" userId="067e25aa-7aa4-4784-b482-2be308d1f2a6" providerId="ADAL" clId="{0CC63E9E-ADCA-4789-80A4-0045B30DE20F}" dt="2024-01-27T16:38:35.027" v="151" actId="20577"/>
          <ac:spMkLst>
            <pc:docMk/>
            <pc:sldMk cId="2475620981" sldId="615"/>
            <ac:spMk id="2" creationId="{00000000-0000-0000-0000-000000000000}"/>
          </ac:spMkLst>
        </pc:spChg>
        <pc:spChg chg="mod">
          <ac:chgData name="Correa, Olja - OSHA" userId="067e25aa-7aa4-4784-b482-2be308d1f2a6" providerId="ADAL" clId="{0CC63E9E-ADCA-4789-80A4-0045B30DE20F}" dt="2024-01-27T16:38:22.970" v="139" actId="20577"/>
          <ac:spMkLst>
            <pc:docMk/>
            <pc:sldMk cId="2475620981" sldId="615"/>
            <ac:spMk id="4" creationId="{00000000-0000-0000-0000-000000000000}"/>
          </ac:spMkLst>
        </pc:spChg>
      </pc:sldChg>
      <pc:sldChg chg="addSp delSp modSp del mod">
        <pc:chgData name="Correa, Olja - OSHA" userId="067e25aa-7aa4-4784-b482-2be308d1f2a6" providerId="ADAL" clId="{0CC63E9E-ADCA-4789-80A4-0045B30DE20F}" dt="2024-01-27T16:19:57.345" v="95" actId="47"/>
        <pc:sldMkLst>
          <pc:docMk/>
          <pc:sldMk cId="3954970848" sldId="620"/>
        </pc:sldMkLst>
        <pc:spChg chg="mod">
          <ac:chgData name="Correa, Olja - OSHA" userId="067e25aa-7aa4-4784-b482-2be308d1f2a6" providerId="ADAL" clId="{0CC63E9E-ADCA-4789-80A4-0045B30DE20F}" dt="2024-01-27T15:39:52.394" v="94" actId="255"/>
          <ac:spMkLst>
            <pc:docMk/>
            <pc:sldMk cId="3954970848" sldId="620"/>
            <ac:spMk id="33794" creationId="{00000000-0000-0000-0000-000000000000}"/>
          </ac:spMkLst>
        </pc:spChg>
        <pc:picChg chg="del">
          <ac:chgData name="Correa, Olja - OSHA" userId="067e25aa-7aa4-4784-b482-2be308d1f2a6" providerId="ADAL" clId="{0CC63E9E-ADCA-4789-80A4-0045B30DE20F}" dt="2024-01-27T15:36:43.520" v="72" actId="21"/>
          <ac:picMkLst>
            <pc:docMk/>
            <pc:sldMk cId="3954970848" sldId="620"/>
            <ac:picMk id="2" creationId="{52B20D49-D0DF-053A-9D22-5CF589A21C51}"/>
          </ac:picMkLst>
        </pc:picChg>
        <pc:picChg chg="add del mod">
          <ac:chgData name="Correa, Olja - OSHA" userId="067e25aa-7aa4-4784-b482-2be308d1f2a6" providerId="ADAL" clId="{0CC63E9E-ADCA-4789-80A4-0045B30DE20F}" dt="2024-01-27T15:36:47.574" v="74" actId="478"/>
          <ac:picMkLst>
            <pc:docMk/>
            <pc:sldMk cId="3954970848" sldId="620"/>
            <ac:picMk id="3" creationId="{03B295BC-12F1-1F6B-EC32-8E6E31F099A0}"/>
          </ac:picMkLst>
        </pc:picChg>
        <pc:picChg chg="add mod modCrop">
          <ac:chgData name="Correa, Olja - OSHA" userId="067e25aa-7aa4-4784-b482-2be308d1f2a6" providerId="ADAL" clId="{0CC63E9E-ADCA-4789-80A4-0045B30DE20F}" dt="2024-01-27T15:38:51.606" v="90" actId="14100"/>
          <ac:picMkLst>
            <pc:docMk/>
            <pc:sldMk cId="3954970848" sldId="620"/>
            <ac:picMk id="5" creationId="{DD2A6DF9-903A-4C8F-99C2-60B5F7391024}"/>
          </ac:picMkLst>
        </pc:picChg>
      </pc:sldChg>
      <pc:sldChg chg="ord">
        <pc:chgData name="Correa, Olja - OSHA" userId="067e25aa-7aa4-4784-b482-2be308d1f2a6" providerId="ADAL" clId="{0CC63E9E-ADCA-4789-80A4-0045B30DE20F}" dt="2024-01-27T16:22:38.837" v="97"/>
        <pc:sldMkLst>
          <pc:docMk/>
          <pc:sldMk cId="3883111666" sldId="643"/>
        </pc:sldMkLst>
      </pc:sldChg>
      <pc:sldChg chg="modSp mod">
        <pc:chgData name="Correa, Olja - OSHA" userId="067e25aa-7aa4-4784-b482-2be308d1f2a6" providerId="ADAL" clId="{0CC63E9E-ADCA-4789-80A4-0045B30DE20F}" dt="2024-01-27T15:33:18.234" v="71" actId="20577"/>
        <pc:sldMkLst>
          <pc:docMk/>
          <pc:sldMk cId="0" sldId="646"/>
        </pc:sldMkLst>
        <pc:spChg chg="mod">
          <ac:chgData name="Correa, Olja - OSHA" userId="067e25aa-7aa4-4784-b482-2be308d1f2a6" providerId="ADAL" clId="{0CC63E9E-ADCA-4789-80A4-0045B30DE20F}" dt="2024-01-27T15:33:18.234" v="71" actId="20577"/>
          <ac:spMkLst>
            <pc:docMk/>
            <pc:sldMk cId="0" sldId="646"/>
            <ac:spMk id="3" creationId="{00000000-0000-0000-0000-000000000000}"/>
          </ac:spMkLst>
        </pc:spChg>
      </pc:sldChg>
      <pc:sldChg chg="del ord">
        <pc:chgData name="Correa, Olja - OSHA" userId="067e25aa-7aa4-4784-b482-2be308d1f2a6" providerId="ADAL" clId="{0CC63E9E-ADCA-4789-80A4-0045B30DE20F}" dt="2024-01-27T16:35:00.335" v="136" actId="47"/>
        <pc:sldMkLst>
          <pc:docMk/>
          <pc:sldMk cId="3236608833" sldId="647"/>
        </pc:sldMkLst>
      </pc:sldChg>
      <pc:sldChg chg="ord">
        <pc:chgData name="Correa, Olja - OSHA" userId="067e25aa-7aa4-4784-b482-2be308d1f2a6" providerId="ADAL" clId="{0CC63E9E-ADCA-4789-80A4-0045B30DE20F}" dt="2024-01-27T16:22:38.837" v="97"/>
        <pc:sldMkLst>
          <pc:docMk/>
          <pc:sldMk cId="965853053" sldId="648"/>
        </pc:sldMkLst>
      </pc:sldChg>
      <pc:sldChg chg="modSp del mod modNotesTx">
        <pc:chgData name="Correa, Olja - OSHA" userId="067e25aa-7aa4-4784-b482-2be308d1f2a6" providerId="ADAL" clId="{0CC63E9E-ADCA-4789-80A4-0045B30DE20F}" dt="2024-01-27T16:22:55.523" v="100" actId="47"/>
        <pc:sldMkLst>
          <pc:docMk/>
          <pc:sldMk cId="1070728610" sldId="649"/>
        </pc:sldMkLst>
        <pc:spChg chg="mod">
          <ac:chgData name="Correa, Olja - OSHA" userId="067e25aa-7aa4-4784-b482-2be308d1f2a6" providerId="ADAL" clId="{0CC63E9E-ADCA-4789-80A4-0045B30DE20F}" dt="2024-01-27T15:31:54.920" v="70" actId="20577"/>
          <ac:spMkLst>
            <pc:docMk/>
            <pc:sldMk cId="1070728610" sldId="649"/>
            <ac:spMk id="36884" creationId="{00000000-0000-0000-0000-000000000000}"/>
          </ac:spMkLst>
        </pc:spChg>
        <pc:graphicFrameChg chg="modGraphic">
          <ac:chgData name="Correa, Olja - OSHA" userId="067e25aa-7aa4-4784-b482-2be308d1f2a6" providerId="ADAL" clId="{0CC63E9E-ADCA-4789-80A4-0045B30DE20F}" dt="2024-01-27T15:30:25.226" v="30" actId="20577"/>
          <ac:graphicFrameMkLst>
            <pc:docMk/>
            <pc:sldMk cId="1070728610" sldId="649"/>
            <ac:graphicFrameMk id="4" creationId="{00000000-0000-0000-0000-000000000000}"/>
          </ac:graphicFrameMkLst>
        </pc:graphicFrameChg>
      </pc:sldChg>
      <pc:sldChg chg="modSp mod">
        <pc:chgData name="Correa, Olja - OSHA" userId="067e25aa-7aa4-4784-b482-2be308d1f2a6" providerId="ADAL" clId="{0CC63E9E-ADCA-4789-80A4-0045B30DE20F}" dt="2024-01-27T16:37:13.927" v="137" actId="20577"/>
        <pc:sldMkLst>
          <pc:docMk/>
          <pc:sldMk cId="846226863" sldId="1382"/>
        </pc:sldMkLst>
        <pc:spChg chg="mod">
          <ac:chgData name="Correa, Olja - OSHA" userId="067e25aa-7aa4-4784-b482-2be308d1f2a6" providerId="ADAL" clId="{0CC63E9E-ADCA-4789-80A4-0045B30DE20F}" dt="2024-01-27T16:37:13.927" v="137" actId="20577"/>
          <ac:spMkLst>
            <pc:docMk/>
            <pc:sldMk cId="846226863" sldId="1382"/>
            <ac:spMk id="4" creationId="{00000000-0000-0000-0000-000000000000}"/>
          </ac:spMkLst>
        </pc:spChg>
      </pc:sldChg>
      <pc:sldChg chg="ord">
        <pc:chgData name="Correa, Olja - OSHA" userId="067e25aa-7aa4-4784-b482-2be308d1f2a6" providerId="ADAL" clId="{0CC63E9E-ADCA-4789-80A4-0045B30DE20F}" dt="2024-01-27T16:22:38.837" v="97"/>
        <pc:sldMkLst>
          <pc:docMk/>
          <pc:sldMk cId="2322493187" sldId="1386"/>
        </pc:sldMkLst>
      </pc:sldChg>
    </pc:docChg>
  </pc:docChgLst>
  <pc:docChgLst>
    <pc:chgData name="Correa, Olja - OSHA" userId="067e25aa-7aa4-4784-b482-2be308d1f2a6" providerId="ADAL" clId="{7062ABF7-A451-42D2-8F99-8B598A5B4DE9}"/>
    <pc:docChg chg="undo custSel addSld delSld modSld">
      <pc:chgData name="Correa, Olja - OSHA" userId="067e25aa-7aa4-4784-b482-2be308d1f2a6" providerId="ADAL" clId="{7062ABF7-A451-42D2-8F99-8B598A5B4DE9}" dt="2024-03-04T20:43:51.759" v="348" actId="2711"/>
      <pc:docMkLst>
        <pc:docMk/>
      </pc:docMkLst>
      <pc:sldChg chg="del">
        <pc:chgData name="Correa, Olja - OSHA" userId="067e25aa-7aa4-4784-b482-2be308d1f2a6" providerId="ADAL" clId="{7062ABF7-A451-42D2-8F99-8B598A5B4DE9}" dt="2024-03-04T19:52:06.763" v="153" actId="47"/>
        <pc:sldMkLst>
          <pc:docMk/>
          <pc:sldMk cId="17616213" sldId="267"/>
        </pc:sldMkLst>
      </pc:sldChg>
      <pc:sldChg chg="del">
        <pc:chgData name="Correa, Olja - OSHA" userId="067e25aa-7aa4-4784-b482-2be308d1f2a6" providerId="ADAL" clId="{7062ABF7-A451-42D2-8F99-8B598A5B4DE9}" dt="2024-03-04T19:49:49.425" v="136" actId="47"/>
        <pc:sldMkLst>
          <pc:docMk/>
          <pc:sldMk cId="0" sldId="269"/>
        </pc:sldMkLst>
      </pc:sldChg>
      <pc:sldChg chg="del">
        <pc:chgData name="Correa, Olja - OSHA" userId="067e25aa-7aa4-4784-b482-2be308d1f2a6" providerId="ADAL" clId="{7062ABF7-A451-42D2-8F99-8B598A5B4DE9}" dt="2024-03-04T19:52:27.702" v="166" actId="47"/>
        <pc:sldMkLst>
          <pc:docMk/>
          <pc:sldMk cId="1435294889" sldId="274"/>
        </pc:sldMkLst>
      </pc:sldChg>
      <pc:sldChg chg="del">
        <pc:chgData name="Correa, Olja - OSHA" userId="067e25aa-7aa4-4784-b482-2be308d1f2a6" providerId="ADAL" clId="{7062ABF7-A451-42D2-8F99-8B598A5B4DE9}" dt="2024-03-04T19:52:09.665" v="155" actId="47"/>
        <pc:sldMkLst>
          <pc:docMk/>
          <pc:sldMk cId="215577452" sldId="275"/>
        </pc:sldMkLst>
      </pc:sldChg>
      <pc:sldChg chg="del">
        <pc:chgData name="Correa, Olja - OSHA" userId="067e25aa-7aa4-4784-b482-2be308d1f2a6" providerId="ADAL" clId="{7062ABF7-A451-42D2-8F99-8B598A5B4DE9}" dt="2024-03-04T19:50:48.755" v="145" actId="47"/>
        <pc:sldMkLst>
          <pc:docMk/>
          <pc:sldMk cId="3679082886" sldId="276"/>
        </pc:sldMkLst>
      </pc:sldChg>
      <pc:sldChg chg="del">
        <pc:chgData name="Correa, Olja - OSHA" userId="067e25aa-7aa4-4784-b482-2be308d1f2a6" providerId="ADAL" clId="{7062ABF7-A451-42D2-8F99-8B598A5B4DE9}" dt="2024-03-04T19:50:50.265" v="146" actId="47"/>
        <pc:sldMkLst>
          <pc:docMk/>
          <pc:sldMk cId="0" sldId="277"/>
        </pc:sldMkLst>
      </pc:sldChg>
      <pc:sldChg chg="del">
        <pc:chgData name="Correa, Olja - OSHA" userId="067e25aa-7aa4-4784-b482-2be308d1f2a6" providerId="ADAL" clId="{7062ABF7-A451-42D2-8F99-8B598A5B4DE9}" dt="2024-03-04T19:50:50.801" v="147" actId="47"/>
        <pc:sldMkLst>
          <pc:docMk/>
          <pc:sldMk cId="0" sldId="278"/>
        </pc:sldMkLst>
      </pc:sldChg>
      <pc:sldChg chg="del">
        <pc:chgData name="Correa, Olja - OSHA" userId="067e25aa-7aa4-4784-b482-2be308d1f2a6" providerId="ADAL" clId="{7062ABF7-A451-42D2-8F99-8B598A5B4DE9}" dt="2024-03-04T19:52:29.955" v="168" actId="47"/>
        <pc:sldMkLst>
          <pc:docMk/>
          <pc:sldMk cId="4039920993" sldId="282"/>
        </pc:sldMkLst>
      </pc:sldChg>
      <pc:sldChg chg="del">
        <pc:chgData name="Correa, Olja - OSHA" userId="067e25aa-7aa4-4784-b482-2be308d1f2a6" providerId="ADAL" clId="{7062ABF7-A451-42D2-8F99-8B598A5B4DE9}" dt="2024-03-04T19:52:28.907" v="167" actId="47"/>
        <pc:sldMkLst>
          <pc:docMk/>
          <pc:sldMk cId="3004315009" sldId="283"/>
        </pc:sldMkLst>
      </pc:sldChg>
      <pc:sldChg chg="del">
        <pc:chgData name="Correa, Olja - OSHA" userId="067e25aa-7aa4-4784-b482-2be308d1f2a6" providerId="ADAL" clId="{7062ABF7-A451-42D2-8F99-8B598A5B4DE9}" dt="2024-03-04T20:20:20.031" v="251" actId="47"/>
        <pc:sldMkLst>
          <pc:docMk/>
          <pc:sldMk cId="1881038564" sldId="289"/>
        </pc:sldMkLst>
      </pc:sldChg>
      <pc:sldChg chg="del">
        <pc:chgData name="Correa, Olja - OSHA" userId="067e25aa-7aa4-4784-b482-2be308d1f2a6" providerId="ADAL" clId="{7062ABF7-A451-42D2-8F99-8B598A5B4DE9}" dt="2024-03-04T19:52:07.836" v="154" actId="47"/>
        <pc:sldMkLst>
          <pc:docMk/>
          <pc:sldMk cId="3023762137" sldId="291"/>
        </pc:sldMkLst>
      </pc:sldChg>
      <pc:sldChg chg="del">
        <pc:chgData name="Correa, Olja - OSHA" userId="067e25aa-7aa4-4784-b482-2be308d1f2a6" providerId="ADAL" clId="{7062ABF7-A451-42D2-8F99-8B598A5B4DE9}" dt="2024-03-04T19:52:21.934" v="160" actId="47"/>
        <pc:sldMkLst>
          <pc:docMk/>
          <pc:sldMk cId="2616841258" sldId="306"/>
        </pc:sldMkLst>
      </pc:sldChg>
      <pc:sldChg chg="del">
        <pc:chgData name="Correa, Olja - OSHA" userId="067e25aa-7aa4-4784-b482-2be308d1f2a6" providerId="ADAL" clId="{7062ABF7-A451-42D2-8F99-8B598A5B4DE9}" dt="2024-03-04T19:52:24.946" v="163" actId="47"/>
        <pc:sldMkLst>
          <pc:docMk/>
          <pc:sldMk cId="2699560384" sldId="307"/>
        </pc:sldMkLst>
      </pc:sldChg>
      <pc:sldChg chg="del">
        <pc:chgData name="Correa, Olja - OSHA" userId="067e25aa-7aa4-4784-b482-2be308d1f2a6" providerId="ADAL" clId="{7062ABF7-A451-42D2-8F99-8B598A5B4DE9}" dt="2024-03-04T19:52:10.595" v="156" actId="47"/>
        <pc:sldMkLst>
          <pc:docMk/>
          <pc:sldMk cId="1800376808" sldId="308"/>
        </pc:sldMkLst>
      </pc:sldChg>
      <pc:sldChg chg="del">
        <pc:chgData name="Correa, Olja - OSHA" userId="067e25aa-7aa4-4784-b482-2be308d1f2a6" providerId="ADAL" clId="{7062ABF7-A451-42D2-8F99-8B598A5B4DE9}" dt="2024-03-04T19:52:15.618" v="158" actId="47"/>
        <pc:sldMkLst>
          <pc:docMk/>
          <pc:sldMk cId="1375415512" sldId="309"/>
        </pc:sldMkLst>
      </pc:sldChg>
      <pc:sldChg chg="del">
        <pc:chgData name="Correa, Olja - OSHA" userId="067e25aa-7aa4-4784-b482-2be308d1f2a6" providerId="ADAL" clId="{7062ABF7-A451-42D2-8F99-8B598A5B4DE9}" dt="2024-03-04T19:52:24.120" v="162" actId="47"/>
        <pc:sldMkLst>
          <pc:docMk/>
          <pc:sldMk cId="3376216963" sldId="310"/>
        </pc:sldMkLst>
      </pc:sldChg>
      <pc:sldChg chg="del">
        <pc:chgData name="Correa, Olja - OSHA" userId="067e25aa-7aa4-4784-b482-2be308d1f2a6" providerId="ADAL" clId="{7062ABF7-A451-42D2-8F99-8B598A5B4DE9}" dt="2024-03-04T19:52:19.460" v="159" actId="47"/>
        <pc:sldMkLst>
          <pc:docMk/>
          <pc:sldMk cId="2831029337" sldId="312"/>
        </pc:sldMkLst>
      </pc:sldChg>
      <pc:sldChg chg="del">
        <pc:chgData name="Correa, Olja - OSHA" userId="067e25aa-7aa4-4784-b482-2be308d1f2a6" providerId="ADAL" clId="{7062ABF7-A451-42D2-8F99-8B598A5B4DE9}" dt="2024-03-04T19:52:11.756" v="157" actId="47"/>
        <pc:sldMkLst>
          <pc:docMk/>
          <pc:sldMk cId="3081992677" sldId="313"/>
        </pc:sldMkLst>
      </pc:sldChg>
      <pc:sldChg chg="del">
        <pc:chgData name="Correa, Olja - OSHA" userId="067e25aa-7aa4-4784-b482-2be308d1f2a6" providerId="ADAL" clId="{7062ABF7-A451-42D2-8F99-8B598A5B4DE9}" dt="2024-03-04T19:51:32.835" v="149" actId="47"/>
        <pc:sldMkLst>
          <pc:docMk/>
          <pc:sldMk cId="1514426816" sldId="317"/>
        </pc:sldMkLst>
      </pc:sldChg>
      <pc:sldChg chg="del">
        <pc:chgData name="Correa, Olja - OSHA" userId="067e25aa-7aa4-4784-b482-2be308d1f2a6" providerId="ADAL" clId="{7062ABF7-A451-42D2-8F99-8B598A5B4DE9}" dt="2024-03-04T19:52:22.881" v="161" actId="47"/>
        <pc:sldMkLst>
          <pc:docMk/>
          <pc:sldMk cId="1006504549" sldId="318"/>
        </pc:sldMkLst>
      </pc:sldChg>
      <pc:sldChg chg="del">
        <pc:chgData name="Correa, Olja - OSHA" userId="067e25aa-7aa4-4784-b482-2be308d1f2a6" providerId="ADAL" clId="{7062ABF7-A451-42D2-8F99-8B598A5B4DE9}" dt="2024-03-04T19:52:00.378" v="151" actId="47"/>
        <pc:sldMkLst>
          <pc:docMk/>
          <pc:sldMk cId="1621194704" sldId="319"/>
        </pc:sldMkLst>
      </pc:sldChg>
      <pc:sldChg chg="del">
        <pc:chgData name="Correa, Olja - OSHA" userId="067e25aa-7aa4-4784-b482-2be308d1f2a6" providerId="ADAL" clId="{7062ABF7-A451-42D2-8F99-8B598A5B4DE9}" dt="2024-03-04T19:52:02.824" v="152" actId="47"/>
        <pc:sldMkLst>
          <pc:docMk/>
          <pc:sldMk cId="2054572501" sldId="320"/>
        </pc:sldMkLst>
      </pc:sldChg>
      <pc:sldChg chg="del">
        <pc:chgData name="Correa, Olja - OSHA" userId="067e25aa-7aa4-4784-b482-2be308d1f2a6" providerId="ADAL" clId="{7062ABF7-A451-42D2-8F99-8B598A5B4DE9}" dt="2024-03-04T19:52:27.236" v="165" actId="47"/>
        <pc:sldMkLst>
          <pc:docMk/>
          <pc:sldMk cId="1789271406" sldId="324"/>
        </pc:sldMkLst>
      </pc:sldChg>
      <pc:sldChg chg="del">
        <pc:chgData name="Correa, Olja - OSHA" userId="067e25aa-7aa4-4784-b482-2be308d1f2a6" providerId="ADAL" clId="{7062ABF7-A451-42D2-8F99-8B598A5B4DE9}" dt="2024-03-04T19:52:33.182" v="169" actId="47"/>
        <pc:sldMkLst>
          <pc:docMk/>
          <pc:sldMk cId="1286097533" sldId="325"/>
        </pc:sldMkLst>
      </pc:sldChg>
      <pc:sldChg chg="del">
        <pc:chgData name="Correa, Olja - OSHA" userId="067e25aa-7aa4-4784-b482-2be308d1f2a6" providerId="ADAL" clId="{7062ABF7-A451-42D2-8F99-8B598A5B4DE9}" dt="2024-03-04T19:52:37.022" v="170" actId="47"/>
        <pc:sldMkLst>
          <pc:docMk/>
          <pc:sldMk cId="1493561009" sldId="326"/>
        </pc:sldMkLst>
      </pc:sldChg>
      <pc:sldChg chg="del">
        <pc:chgData name="Correa, Olja - OSHA" userId="067e25aa-7aa4-4784-b482-2be308d1f2a6" providerId="ADAL" clId="{7062ABF7-A451-42D2-8F99-8B598A5B4DE9}" dt="2024-03-04T19:51:52.021" v="150" actId="47"/>
        <pc:sldMkLst>
          <pc:docMk/>
          <pc:sldMk cId="4092462800" sldId="328"/>
        </pc:sldMkLst>
      </pc:sldChg>
      <pc:sldChg chg="del">
        <pc:chgData name="Correa, Olja - OSHA" userId="067e25aa-7aa4-4784-b482-2be308d1f2a6" providerId="ADAL" clId="{7062ABF7-A451-42D2-8F99-8B598A5B4DE9}" dt="2024-03-04T19:42:21.080" v="107" actId="47"/>
        <pc:sldMkLst>
          <pc:docMk/>
          <pc:sldMk cId="3408077620" sldId="340"/>
        </pc:sldMkLst>
      </pc:sldChg>
      <pc:sldChg chg="modSp mod">
        <pc:chgData name="Correa, Olja - OSHA" userId="067e25aa-7aa4-4784-b482-2be308d1f2a6" providerId="ADAL" clId="{7062ABF7-A451-42D2-8F99-8B598A5B4DE9}" dt="2024-03-04T20:21:32.689" v="259" actId="1076"/>
        <pc:sldMkLst>
          <pc:docMk/>
          <pc:sldMk cId="3146454174" sldId="361"/>
        </pc:sldMkLst>
        <pc:spChg chg="mod">
          <ac:chgData name="Correa, Olja - OSHA" userId="067e25aa-7aa4-4784-b482-2be308d1f2a6" providerId="ADAL" clId="{7062ABF7-A451-42D2-8F99-8B598A5B4DE9}" dt="2024-03-04T20:21:26.929" v="258" actId="255"/>
          <ac:spMkLst>
            <pc:docMk/>
            <pc:sldMk cId="3146454174" sldId="361"/>
            <ac:spMk id="7" creationId="{00000000-0000-0000-0000-000000000000}"/>
          </ac:spMkLst>
        </pc:spChg>
        <pc:spChg chg="mod">
          <ac:chgData name="Correa, Olja - OSHA" userId="067e25aa-7aa4-4784-b482-2be308d1f2a6" providerId="ADAL" clId="{7062ABF7-A451-42D2-8F99-8B598A5B4DE9}" dt="2024-03-04T20:21:32.689" v="259" actId="1076"/>
          <ac:spMkLst>
            <pc:docMk/>
            <pc:sldMk cId="3146454174" sldId="361"/>
            <ac:spMk id="16386" creationId="{00000000-0000-0000-0000-000000000000}"/>
          </ac:spMkLst>
        </pc:spChg>
      </pc:sldChg>
      <pc:sldChg chg="del">
        <pc:chgData name="Correa, Olja - OSHA" userId="067e25aa-7aa4-4784-b482-2be308d1f2a6" providerId="ADAL" clId="{7062ABF7-A451-42D2-8F99-8B598A5B4DE9}" dt="2024-03-04T19:49:51.321" v="137" actId="47"/>
        <pc:sldMkLst>
          <pc:docMk/>
          <pc:sldMk cId="509345923" sldId="374"/>
        </pc:sldMkLst>
      </pc:sldChg>
      <pc:sldChg chg="del">
        <pc:chgData name="Correa, Olja - OSHA" userId="067e25aa-7aa4-4784-b482-2be308d1f2a6" providerId="ADAL" clId="{7062ABF7-A451-42D2-8F99-8B598A5B4DE9}" dt="2024-03-04T19:49:51.831" v="138" actId="47"/>
        <pc:sldMkLst>
          <pc:docMk/>
          <pc:sldMk cId="4272214312" sldId="375"/>
        </pc:sldMkLst>
      </pc:sldChg>
      <pc:sldChg chg="del">
        <pc:chgData name="Correa, Olja - OSHA" userId="067e25aa-7aa4-4784-b482-2be308d1f2a6" providerId="ADAL" clId="{7062ABF7-A451-42D2-8F99-8B598A5B4DE9}" dt="2024-03-04T19:49:52.452" v="139" actId="47"/>
        <pc:sldMkLst>
          <pc:docMk/>
          <pc:sldMk cId="4100470308" sldId="376"/>
        </pc:sldMkLst>
      </pc:sldChg>
      <pc:sldChg chg="del">
        <pc:chgData name="Correa, Olja - OSHA" userId="067e25aa-7aa4-4784-b482-2be308d1f2a6" providerId="ADAL" clId="{7062ABF7-A451-42D2-8F99-8B598A5B4DE9}" dt="2024-03-04T19:50:47.641" v="144" actId="47"/>
        <pc:sldMkLst>
          <pc:docMk/>
          <pc:sldMk cId="4145415753" sldId="377"/>
        </pc:sldMkLst>
      </pc:sldChg>
      <pc:sldChg chg="modSp mod">
        <pc:chgData name="Correa, Olja - OSHA" userId="067e25aa-7aa4-4784-b482-2be308d1f2a6" providerId="ADAL" clId="{7062ABF7-A451-42D2-8F99-8B598A5B4DE9}" dt="2024-03-04T20:22:46.136" v="269" actId="1076"/>
        <pc:sldMkLst>
          <pc:docMk/>
          <pc:sldMk cId="2597093918" sldId="381"/>
        </pc:sldMkLst>
        <pc:spChg chg="mod">
          <ac:chgData name="Correa, Olja - OSHA" userId="067e25aa-7aa4-4784-b482-2be308d1f2a6" providerId="ADAL" clId="{7062ABF7-A451-42D2-8F99-8B598A5B4DE9}" dt="2024-03-04T20:22:28.386" v="267" actId="14100"/>
          <ac:spMkLst>
            <pc:docMk/>
            <pc:sldMk cId="2597093918" sldId="381"/>
            <ac:spMk id="6" creationId="{00000000-0000-0000-0000-000000000000}"/>
          </ac:spMkLst>
        </pc:spChg>
        <pc:spChg chg="mod">
          <ac:chgData name="Correa, Olja - OSHA" userId="067e25aa-7aa4-4784-b482-2be308d1f2a6" providerId="ADAL" clId="{7062ABF7-A451-42D2-8F99-8B598A5B4DE9}" dt="2024-03-04T20:22:46.136" v="269" actId="1076"/>
          <ac:spMkLst>
            <pc:docMk/>
            <pc:sldMk cId="2597093918" sldId="381"/>
            <ac:spMk id="16386" creationId="{00000000-0000-0000-0000-000000000000}"/>
          </ac:spMkLst>
        </pc:spChg>
      </pc:sldChg>
      <pc:sldChg chg="modSp mod">
        <pc:chgData name="Correa, Olja - OSHA" userId="067e25aa-7aa4-4784-b482-2be308d1f2a6" providerId="ADAL" clId="{7062ABF7-A451-42D2-8F99-8B598A5B4DE9}" dt="2024-03-04T20:25:49.605" v="294" actId="20577"/>
        <pc:sldMkLst>
          <pc:docMk/>
          <pc:sldMk cId="2090646207" sldId="410"/>
        </pc:sldMkLst>
        <pc:spChg chg="mod">
          <ac:chgData name="Correa, Olja - OSHA" userId="067e25aa-7aa4-4784-b482-2be308d1f2a6" providerId="ADAL" clId="{7062ABF7-A451-42D2-8F99-8B598A5B4DE9}" dt="2024-03-04T20:25:25.618" v="289" actId="14100"/>
          <ac:spMkLst>
            <pc:docMk/>
            <pc:sldMk cId="2090646207" sldId="410"/>
            <ac:spMk id="6" creationId="{00000000-0000-0000-0000-000000000000}"/>
          </ac:spMkLst>
        </pc:spChg>
        <pc:spChg chg="mod">
          <ac:chgData name="Correa, Olja - OSHA" userId="067e25aa-7aa4-4784-b482-2be308d1f2a6" providerId="ADAL" clId="{7062ABF7-A451-42D2-8F99-8B598A5B4DE9}" dt="2024-03-04T20:25:49.605" v="294" actId="20577"/>
          <ac:spMkLst>
            <pc:docMk/>
            <pc:sldMk cId="2090646207" sldId="410"/>
            <ac:spMk id="16386" creationId="{00000000-0000-0000-0000-000000000000}"/>
          </ac:spMkLst>
        </pc:spChg>
      </pc:sldChg>
      <pc:sldChg chg="modSp mod">
        <pc:chgData name="Correa, Olja - OSHA" userId="067e25aa-7aa4-4784-b482-2be308d1f2a6" providerId="ADAL" clId="{7062ABF7-A451-42D2-8F99-8B598A5B4DE9}" dt="2024-03-04T20:26:29.146" v="301" actId="14100"/>
        <pc:sldMkLst>
          <pc:docMk/>
          <pc:sldMk cId="1428313064" sldId="411"/>
        </pc:sldMkLst>
        <pc:spChg chg="mod">
          <ac:chgData name="Correa, Olja - OSHA" userId="067e25aa-7aa4-4784-b482-2be308d1f2a6" providerId="ADAL" clId="{7062ABF7-A451-42D2-8F99-8B598A5B4DE9}" dt="2024-03-04T20:26:13.794" v="298" actId="1076"/>
          <ac:spMkLst>
            <pc:docMk/>
            <pc:sldMk cId="1428313064" sldId="411"/>
            <ac:spMk id="6" creationId="{00000000-0000-0000-0000-000000000000}"/>
          </ac:spMkLst>
        </pc:spChg>
        <pc:spChg chg="mod">
          <ac:chgData name="Correa, Olja - OSHA" userId="067e25aa-7aa4-4784-b482-2be308d1f2a6" providerId="ADAL" clId="{7062ABF7-A451-42D2-8F99-8B598A5B4DE9}" dt="2024-03-04T20:26:29.146" v="301" actId="14100"/>
          <ac:spMkLst>
            <pc:docMk/>
            <pc:sldMk cId="1428313064" sldId="411"/>
            <ac:spMk id="16386" creationId="{00000000-0000-0000-0000-000000000000}"/>
          </ac:spMkLst>
        </pc:spChg>
      </pc:sldChg>
      <pc:sldChg chg="del">
        <pc:chgData name="Correa, Olja - OSHA" userId="067e25aa-7aa4-4784-b482-2be308d1f2a6" providerId="ADAL" clId="{7062ABF7-A451-42D2-8F99-8B598A5B4DE9}" dt="2024-03-04T19:49:14.022" v="132" actId="47"/>
        <pc:sldMkLst>
          <pc:docMk/>
          <pc:sldMk cId="1334972180" sldId="417"/>
        </pc:sldMkLst>
      </pc:sldChg>
      <pc:sldChg chg="modSp mod">
        <pc:chgData name="Correa, Olja - OSHA" userId="067e25aa-7aa4-4784-b482-2be308d1f2a6" providerId="ADAL" clId="{7062ABF7-A451-42D2-8F99-8B598A5B4DE9}" dt="2024-03-04T19:42:10" v="106" actId="1076"/>
        <pc:sldMkLst>
          <pc:docMk/>
          <pc:sldMk cId="2031805288" sldId="547"/>
        </pc:sldMkLst>
        <pc:spChg chg="mod">
          <ac:chgData name="Correa, Olja - OSHA" userId="067e25aa-7aa4-4784-b482-2be308d1f2a6" providerId="ADAL" clId="{7062ABF7-A451-42D2-8F99-8B598A5B4DE9}" dt="2024-03-04T19:42:10" v="106" actId="1076"/>
          <ac:spMkLst>
            <pc:docMk/>
            <pc:sldMk cId="2031805288" sldId="547"/>
            <ac:spMk id="7" creationId="{00000000-0000-0000-0000-000000000000}"/>
          </ac:spMkLst>
        </pc:spChg>
        <pc:spChg chg="mod">
          <ac:chgData name="Correa, Olja - OSHA" userId="067e25aa-7aa4-4784-b482-2be308d1f2a6" providerId="ADAL" clId="{7062ABF7-A451-42D2-8F99-8B598A5B4DE9}" dt="2024-03-04T19:41:16.836" v="89" actId="20577"/>
          <ac:spMkLst>
            <pc:docMk/>
            <pc:sldMk cId="2031805288" sldId="547"/>
            <ac:spMk id="11" creationId="{00000000-0000-0000-0000-000000000000}"/>
          </ac:spMkLst>
        </pc:spChg>
      </pc:sldChg>
      <pc:sldChg chg="modSp mod">
        <pc:chgData name="Correa, Olja - OSHA" userId="067e25aa-7aa4-4784-b482-2be308d1f2a6" providerId="ADAL" clId="{7062ABF7-A451-42D2-8F99-8B598A5B4DE9}" dt="2024-03-04T20:24:33.049" v="285" actId="2711"/>
        <pc:sldMkLst>
          <pc:docMk/>
          <pc:sldMk cId="3367412606" sldId="548"/>
        </pc:sldMkLst>
        <pc:spChg chg="mod">
          <ac:chgData name="Correa, Olja - OSHA" userId="067e25aa-7aa4-4784-b482-2be308d1f2a6" providerId="ADAL" clId="{7062ABF7-A451-42D2-8F99-8B598A5B4DE9}" dt="2024-03-04T20:24:33.049" v="285" actId="2711"/>
          <ac:spMkLst>
            <pc:docMk/>
            <pc:sldMk cId="3367412606" sldId="548"/>
            <ac:spMk id="2" creationId="{40F7790D-AEE1-6115-2AAA-835000FDF39C}"/>
          </ac:spMkLst>
        </pc:spChg>
        <pc:spChg chg="mod">
          <ac:chgData name="Correa, Olja - OSHA" userId="067e25aa-7aa4-4784-b482-2be308d1f2a6" providerId="ADAL" clId="{7062ABF7-A451-42D2-8F99-8B598A5B4DE9}" dt="2024-03-04T20:24:24.063" v="284" actId="255"/>
          <ac:spMkLst>
            <pc:docMk/>
            <pc:sldMk cId="3367412606" sldId="548"/>
            <ac:spMk id="8" creationId="{2A2A572F-2B6A-C782-E34E-550F5B535F2F}"/>
          </ac:spMkLst>
        </pc:spChg>
        <pc:picChg chg="mod">
          <ac:chgData name="Correa, Olja - OSHA" userId="067e25aa-7aa4-4784-b482-2be308d1f2a6" providerId="ADAL" clId="{7062ABF7-A451-42D2-8F99-8B598A5B4DE9}" dt="2024-03-04T20:24:07.038" v="282" actId="14100"/>
          <ac:picMkLst>
            <pc:docMk/>
            <pc:sldMk cId="3367412606" sldId="548"/>
            <ac:picMk id="5" creationId="{5C3A55CA-4CCA-6EBD-FA73-D7CBD9C8AF03}"/>
          </ac:picMkLst>
        </pc:picChg>
      </pc:sldChg>
      <pc:sldChg chg="modSp mod">
        <pc:chgData name="Correa, Olja - OSHA" userId="067e25aa-7aa4-4784-b482-2be308d1f2a6" providerId="ADAL" clId="{7062ABF7-A451-42D2-8F99-8B598A5B4DE9}" dt="2024-03-04T20:23:53.442" v="280" actId="14100"/>
        <pc:sldMkLst>
          <pc:docMk/>
          <pc:sldMk cId="2323595784" sldId="549"/>
        </pc:sldMkLst>
        <pc:spChg chg="mod">
          <ac:chgData name="Correa, Olja - OSHA" userId="067e25aa-7aa4-4784-b482-2be308d1f2a6" providerId="ADAL" clId="{7062ABF7-A451-42D2-8F99-8B598A5B4DE9}" dt="2024-03-04T20:23:53.442" v="280" actId="14100"/>
          <ac:spMkLst>
            <pc:docMk/>
            <pc:sldMk cId="2323595784" sldId="549"/>
            <ac:spMk id="2" creationId="{CFBA6B79-FF4C-236E-F4AD-8AA4F3E83CFD}"/>
          </ac:spMkLst>
        </pc:spChg>
        <pc:spChg chg="mod">
          <ac:chgData name="Correa, Olja - OSHA" userId="067e25aa-7aa4-4784-b482-2be308d1f2a6" providerId="ADAL" clId="{7062ABF7-A451-42D2-8F99-8B598A5B4DE9}" dt="2024-03-04T20:23:30.009" v="274" actId="255"/>
          <ac:spMkLst>
            <pc:docMk/>
            <pc:sldMk cId="2323595784" sldId="549"/>
            <ac:spMk id="3" creationId="{28571862-B23B-DCB9-44C5-FEC9CF479AD5}"/>
          </ac:spMkLst>
        </pc:spChg>
      </pc:sldChg>
      <pc:sldChg chg="modSp mod">
        <pc:chgData name="Correa, Olja - OSHA" userId="067e25aa-7aa4-4784-b482-2be308d1f2a6" providerId="ADAL" clId="{7062ABF7-A451-42D2-8F99-8B598A5B4DE9}" dt="2024-03-04T20:21:59.950" v="263" actId="14100"/>
        <pc:sldMkLst>
          <pc:docMk/>
          <pc:sldMk cId="2230524631" sldId="550"/>
        </pc:sldMkLst>
        <pc:spChg chg="mod">
          <ac:chgData name="Correa, Olja - OSHA" userId="067e25aa-7aa4-4784-b482-2be308d1f2a6" providerId="ADAL" clId="{7062ABF7-A451-42D2-8F99-8B598A5B4DE9}" dt="2024-03-04T20:21:59.950" v="263" actId="14100"/>
          <ac:spMkLst>
            <pc:docMk/>
            <pc:sldMk cId="2230524631" sldId="550"/>
            <ac:spMk id="2" creationId="{582765E1-3372-5947-389E-E7FC14CD806E}"/>
          </ac:spMkLst>
        </pc:spChg>
        <pc:spChg chg="mod">
          <ac:chgData name="Correa, Olja - OSHA" userId="067e25aa-7aa4-4784-b482-2be308d1f2a6" providerId="ADAL" clId="{7062ABF7-A451-42D2-8F99-8B598A5B4DE9}" dt="2024-03-04T20:21:49.657" v="261" actId="255"/>
          <ac:spMkLst>
            <pc:docMk/>
            <pc:sldMk cId="2230524631" sldId="550"/>
            <ac:spMk id="3" creationId="{65A1AA00-67F4-41C9-CDBB-FD2D2E811992}"/>
          </ac:spMkLst>
        </pc:spChg>
      </pc:sldChg>
      <pc:sldChg chg="modSp mod">
        <pc:chgData name="Correa, Olja - OSHA" userId="067e25aa-7aa4-4784-b482-2be308d1f2a6" providerId="ADAL" clId="{7062ABF7-A451-42D2-8F99-8B598A5B4DE9}" dt="2024-03-04T20:23:18.339" v="273" actId="14100"/>
        <pc:sldMkLst>
          <pc:docMk/>
          <pc:sldMk cId="70177180" sldId="551"/>
        </pc:sldMkLst>
        <pc:spChg chg="mod">
          <ac:chgData name="Correa, Olja - OSHA" userId="067e25aa-7aa4-4784-b482-2be308d1f2a6" providerId="ADAL" clId="{7062ABF7-A451-42D2-8F99-8B598A5B4DE9}" dt="2024-03-04T20:23:18.339" v="273" actId="14100"/>
          <ac:spMkLst>
            <pc:docMk/>
            <pc:sldMk cId="70177180" sldId="551"/>
            <ac:spMk id="2" creationId="{582765E1-3372-5947-389E-E7FC14CD806E}"/>
          </ac:spMkLst>
        </pc:spChg>
        <pc:spChg chg="mod">
          <ac:chgData name="Correa, Olja - OSHA" userId="067e25aa-7aa4-4784-b482-2be308d1f2a6" providerId="ADAL" clId="{7062ABF7-A451-42D2-8F99-8B598A5B4DE9}" dt="2024-03-04T20:23:07.538" v="271" actId="1076"/>
          <ac:spMkLst>
            <pc:docMk/>
            <pc:sldMk cId="70177180" sldId="551"/>
            <ac:spMk id="3" creationId="{65A1AA00-67F4-41C9-CDBB-FD2D2E811992}"/>
          </ac:spMkLst>
        </pc:spChg>
      </pc:sldChg>
      <pc:sldChg chg="del">
        <pc:chgData name="Correa, Olja - OSHA" userId="067e25aa-7aa4-4784-b482-2be308d1f2a6" providerId="ADAL" clId="{7062ABF7-A451-42D2-8F99-8B598A5B4DE9}" dt="2024-03-04T20:24:51.788" v="286" actId="47"/>
        <pc:sldMkLst>
          <pc:docMk/>
          <pc:sldMk cId="967825848" sldId="552"/>
        </pc:sldMkLst>
      </pc:sldChg>
      <pc:sldChg chg="modSp mod">
        <pc:chgData name="Correa, Olja - OSHA" userId="067e25aa-7aa4-4784-b482-2be308d1f2a6" providerId="ADAL" clId="{7062ABF7-A451-42D2-8F99-8B598A5B4DE9}" dt="2024-03-04T20:21:11.917" v="257" actId="255"/>
        <pc:sldMkLst>
          <pc:docMk/>
          <pc:sldMk cId="2411035208" sldId="553"/>
        </pc:sldMkLst>
        <pc:spChg chg="mod">
          <ac:chgData name="Correa, Olja - OSHA" userId="067e25aa-7aa4-4784-b482-2be308d1f2a6" providerId="ADAL" clId="{7062ABF7-A451-42D2-8F99-8B598A5B4DE9}" dt="2024-03-04T20:21:11.917" v="257" actId="255"/>
          <ac:spMkLst>
            <pc:docMk/>
            <pc:sldMk cId="2411035208" sldId="553"/>
            <ac:spMk id="3" creationId="{FEF06E21-B99E-740A-3F14-CAD0694CD45C}"/>
          </ac:spMkLst>
        </pc:spChg>
      </pc:sldChg>
      <pc:sldChg chg="modSp mod">
        <pc:chgData name="Correa, Olja - OSHA" userId="067e25aa-7aa4-4784-b482-2be308d1f2a6" providerId="ADAL" clId="{7062ABF7-A451-42D2-8F99-8B598A5B4DE9}" dt="2024-03-04T20:43:51.759" v="348" actId="2711"/>
        <pc:sldMkLst>
          <pc:docMk/>
          <pc:sldMk cId="3241540540" sldId="554"/>
        </pc:sldMkLst>
        <pc:spChg chg="mod">
          <ac:chgData name="Correa, Olja - OSHA" userId="067e25aa-7aa4-4784-b482-2be308d1f2a6" providerId="ADAL" clId="{7062ABF7-A451-42D2-8F99-8B598A5B4DE9}" dt="2024-03-04T20:43:51.759" v="348" actId="2711"/>
          <ac:spMkLst>
            <pc:docMk/>
            <pc:sldMk cId="3241540540" sldId="554"/>
            <ac:spMk id="2" creationId="{EC2A759B-3AB0-BD23-5559-1EDE7C038688}"/>
          </ac:spMkLst>
        </pc:spChg>
        <pc:spChg chg="mod">
          <ac:chgData name="Correa, Olja - OSHA" userId="067e25aa-7aa4-4784-b482-2be308d1f2a6" providerId="ADAL" clId="{7062ABF7-A451-42D2-8F99-8B598A5B4DE9}" dt="2024-03-04T20:43:44.234" v="347" actId="255"/>
          <ac:spMkLst>
            <pc:docMk/>
            <pc:sldMk cId="3241540540" sldId="554"/>
            <ac:spMk id="3" creationId="{F3BB9CA7-9E4F-9501-A355-BA557823EEA2}"/>
          </ac:spMkLst>
        </pc:spChg>
      </pc:sldChg>
      <pc:sldChg chg="modSp mod">
        <pc:chgData name="Correa, Olja - OSHA" userId="067e25aa-7aa4-4784-b482-2be308d1f2a6" providerId="ADAL" clId="{7062ABF7-A451-42D2-8F99-8B598A5B4DE9}" dt="2024-03-04T20:10:55.197" v="195" actId="20577"/>
        <pc:sldMkLst>
          <pc:docMk/>
          <pc:sldMk cId="678780126" sldId="555"/>
        </pc:sldMkLst>
        <pc:spChg chg="mod">
          <ac:chgData name="Correa, Olja - OSHA" userId="067e25aa-7aa4-4784-b482-2be308d1f2a6" providerId="ADAL" clId="{7062ABF7-A451-42D2-8F99-8B598A5B4DE9}" dt="2024-03-04T20:10:32.150" v="193" actId="2711"/>
          <ac:spMkLst>
            <pc:docMk/>
            <pc:sldMk cId="678780126" sldId="555"/>
            <ac:spMk id="2" creationId="{758A097F-27B0-F108-DA80-25851427A313}"/>
          </ac:spMkLst>
        </pc:spChg>
        <pc:spChg chg="mod">
          <ac:chgData name="Correa, Olja - OSHA" userId="067e25aa-7aa4-4784-b482-2be308d1f2a6" providerId="ADAL" clId="{7062ABF7-A451-42D2-8F99-8B598A5B4DE9}" dt="2024-03-04T20:10:55.197" v="195" actId="20577"/>
          <ac:spMkLst>
            <pc:docMk/>
            <pc:sldMk cId="678780126" sldId="555"/>
            <ac:spMk id="3" creationId="{8AA7020F-5ABE-B8FF-2A5A-614D5628ED9E}"/>
          </ac:spMkLst>
        </pc:spChg>
      </pc:sldChg>
      <pc:sldChg chg="modSp mod">
        <pc:chgData name="Correa, Olja - OSHA" userId="067e25aa-7aa4-4784-b482-2be308d1f2a6" providerId="ADAL" clId="{7062ABF7-A451-42D2-8F99-8B598A5B4DE9}" dt="2024-03-04T20:11:28.497" v="198" actId="2711"/>
        <pc:sldMkLst>
          <pc:docMk/>
          <pc:sldMk cId="178093636" sldId="556"/>
        </pc:sldMkLst>
        <pc:spChg chg="mod">
          <ac:chgData name="Correa, Olja - OSHA" userId="067e25aa-7aa4-4784-b482-2be308d1f2a6" providerId="ADAL" clId="{7062ABF7-A451-42D2-8F99-8B598A5B4DE9}" dt="2024-03-04T20:11:28.497" v="198" actId="2711"/>
          <ac:spMkLst>
            <pc:docMk/>
            <pc:sldMk cId="178093636" sldId="556"/>
            <ac:spMk id="2" creationId="{758A097F-27B0-F108-DA80-25851427A313}"/>
          </ac:spMkLst>
        </pc:spChg>
        <pc:spChg chg="mod">
          <ac:chgData name="Correa, Olja - OSHA" userId="067e25aa-7aa4-4784-b482-2be308d1f2a6" providerId="ADAL" clId="{7062ABF7-A451-42D2-8F99-8B598A5B4DE9}" dt="2024-03-04T20:11:22.389" v="197" actId="255"/>
          <ac:spMkLst>
            <pc:docMk/>
            <pc:sldMk cId="178093636" sldId="556"/>
            <ac:spMk id="3" creationId="{8AA7020F-5ABE-B8FF-2A5A-614D5628ED9E}"/>
          </ac:spMkLst>
        </pc:spChg>
      </pc:sldChg>
      <pc:sldChg chg="modSp del mod">
        <pc:chgData name="Correa, Olja - OSHA" userId="067e25aa-7aa4-4784-b482-2be308d1f2a6" providerId="ADAL" clId="{7062ABF7-A451-42D2-8F99-8B598A5B4DE9}" dt="2024-03-04T20:42:06.321" v="336" actId="47"/>
        <pc:sldMkLst>
          <pc:docMk/>
          <pc:sldMk cId="1481998133" sldId="557"/>
        </pc:sldMkLst>
        <pc:spChg chg="mod">
          <ac:chgData name="Correa, Olja - OSHA" userId="067e25aa-7aa4-4784-b482-2be308d1f2a6" providerId="ADAL" clId="{7062ABF7-A451-42D2-8F99-8B598A5B4DE9}" dt="2024-03-04T20:12:34.315" v="208" actId="6549"/>
          <ac:spMkLst>
            <pc:docMk/>
            <pc:sldMk cId="1481998133" sldId="557"/>
            <ac:spMk id="3" creationId="{8AA7020F-5ABE-B8FF-2A5A-614D5628ED9E}"/>
          </ac:spMkLst>
        </pc:spChg>
      </pc:sldChg>
      <pc:sldChg chg="modSp mod">
        <pc:chgData name="Correa, Olja - OSHA" userId="067e25aa-7aa4-4784-b482-2be308d1f2a6" providerId="ADAL" clId="{7062ABF7-A451-42D2-8F99-8B598A5B4DE9}" dt="2024-03-04T20:17:14.561" v="235" actId="20577"/>
        <pc:sldMkLst>
          <pc:docMk/>
          <pc:sldMk cId="2933639798" sldId="559"/>
        </pc:sldMkLst>
        <pc:spChg chg="mod">
          <ac:chgData name="Correa, Olja - OSHA" userId="067e25aa-7aa4-4784-b482-2be308d1f2a6" providerId="ADAL" clId="{7062ABF7-A451-42D2-8F99-8B598A5B4DE9}" dt="2024-03-04T20:17:14.561" v="235" actId="20577"/>
          <ac:spMkLst>
            <pc:docMk/>
            <pc:sldMk cId="2933639798" sldId="559"/>
            <ac:spMk id="2" creationId="{758A097F-27B0-F108-DA80-25851427A313}"/>
          </ac:spMkLst>
        </pc:spChg>
        <pc:spChg chg="mod">
          <ac:chgData name="Correa, Olja - OSHA" userId="067e25aa-7aa4-4784-b482-2be308d1f2a6" providerId="ADAL" clId="{7062ABF7-A451-42D2-8F99-8B598A5B4DE9}" dt="2024-03-04T20:17:08.071" v="234" actId="255"/>
          <ac:spMkLst>
            <pc:docMk/>
            <pc:sldMk cId="2933639798" sldId="559"/>
            <ac:spMk id="3" creationId="{8AA7020F-5ABE-B8FF-2A5A-614D5628ED9E}"/>
          </ac:spMkLst>
        </pc:spChg>
        <pc:picChg chg="mod">
          <ac:chgData name="Correa, Olja - OSHA" userId="067e25aa-7aa4-4784-b482-2be308d1f2a6" providerId="ADAL" clId="{7062ABF7-A451-42D2-8F99-8B598A5B4DE9}" dt="2024-03-04T20:16:43.389" v="231" actId="14100"/>
          <ac:picMkLst>
            <pc:docMk/>
            <pc:sldMk cId="2933639798" sldId="559"/>
            <ac:picMk id="8" creationId="{4C056416-3094-1700-0464-EEEBA52358F4}"/>
          </ac:picMkLst>
        </pc:picChg>
      </pc:sldChg>
      <pc:sldChg chg="modSp mod">
        <pc:chgData name="Correa, Olja - OSHA" userId="067e25aa-7aa4-4784-b482-2be308d1f2a6" providerId="ADAL" clId="{7062ABF7-A451-42D2-8F99-8B598A5B4DE9}" dt="2024-03-04T20:16:29.900" v="229" actId="14100"/>
        <pc:sldMkLst>
          <pc:docMk/>
          <pc:sldMk cId="3667990996" sldId="560"/>
        </pc:sldMkLst>
        <pc:spChg chg="mod">
          <ac:chgData name="Correa, Olja - OSHA" userId="067e25aa-7aa4-4784-b482-2be308d1f2a6" providerId="ADAL" clId="{7062ABF7-A451-42D2-8F99-8B598A5B4DE9}" dt="2024-03-04T20:15:45.691" v="221" actId="1076"/>
          <ac:spMkLst>
            <pc:docMk/>
            <pc:sldMk cId="3667990996" sldId="560"/>
            <ac:spMk id="2" creationId="{758A097F-27B0-F108-DA80-25851427A313}"/>
          </ac:spMkLst>
        </pc:spChg>
        <pc:picChg chg="mod">
          <ac:chgData name="Correa, Olja - OSHA" userId="067e25aa-7aa4-4784-b482-2be308d1f2a6" providerId="ADAL" clId="{7062ABF7-A451-42D2-8F99-8B598A5B4DE9}" dt="2024-03-04T20:16:29.900" v="229" actId="14100"/>
          <ac:picMkLst>
            <pc:docMk/>
            <pc:sldMk cId="3667990996" sldId="560"/>
            <ac:picMk id="4" creationId="{C00DC0DD-6BCD-8D9C-0520-EF6625CE8B82}"/>
          </ac:picMkLst>
        </pc:picChg>
      </pc:sldChg>
      <pc:sldChg chg="modSp mod">
        <pc:chgData name="Correa, Olja - OSHA" userId="067e25aa-7aa4-4784-b482-2be308d1f2a6" providerId="ADAL" clId="{7062ABF7-A451-42D2-8F99-8B598A5B4DE9}" dt="2024-03-04T20:43:05.135" v="345" actId="2711"/>
        <pc:sldMkLst>
          <pc:docMk/>
          <pc:sldMk cId="1550340988" sldId="563"/>
        </pc:sldMkLst>
        <pc:spChg chg="mod">
          <ac:chgData name="Correa, Olja - OSHA" userId="067e25aa-7aa4-4784-b482-2be308d1f2a6" providerId="ADAL" clId="{7062ABF7-A451-42D2-8F99-8B598A5B4DE9}" dt="2024-03-04T20:42:59.200" v="344" actId="2711"/>
          <ac:spMkLst>
            <pc:docMk/>
            <pc:sldMk cId="1550340988" sldId="563"/>
            <ac:spMk id="2" creationId="{758A097F-27B0-F108-DA80-25851427A313}"/>
          </ac:spMkLst>
        </pc:spChg>
        <pc:spChg chg="mod">
          <ac:chgData name="Correa, Olja - OSHA" userId="067e25aa-7aa4-4784-b482-2be308d1f2a6" providerId="ADAL" clId="{7062ABF7-A451-42D2-8F99-8B598A5B4DE9}" dt="2024-03-04T20:43:05.135" v="345" actId="2711"/>
          <ac:spMkLst>
            <pc:docMk/>
            <pc:sldMk cId="1550340988" sldId="563"/>
            <ac:spMk id="3" creationId="{8AA7020F-5ABE-B8FF-2A5A-614D5628ED9E}"/>
          </ac:spMkLst>
        </pc:spChg>
      </pc:sldChg>
      <pc:sldChg chg="modSp mod">
        <pc:chgData name="Correa, Olja - OSHA" userId="067e25aa-7aa4-4784-b482-2be308d1f2a6" providerId="ADAL" clId="{7062ABF7-A451-42D2-8F99-8B598A5B4DE9}" dt="2024-03-04T20:16:22.263" v="227" actId="14100"/>
        <pc:sldMkLst>
          <pc:docMk/>
          <pc:sldMk cId="2415756130" sldId="566"/>
        </pc:sldMkLst>
        <pc:spChg chg="mod">
          <ac:chgData name="Correa, Olja - OSHA" userId="067e25aa-7aa4-4784-b482-2be308d1f2a6" providerId="ADAL" clId="{7062ABF7-A451-42D2-8F99-8B598A5B4DE9}" dt="2024-03-04T20:16:12.896" v="225" actId="2711"/>
          <ac:spMkLst>
            <pc:docMk/>
            <pc:sldMk cId="2415756130" sldId="566"/>
            <ac:spMk id="2" creationId="{758A097F-27B0-F108-DA80-25851427A313}"/>
          </ac:spMkLst>
        </pc:spChg>
        <pc:picChg chg="mod">
          <ac:chgData name="Correa, Olja - OSHA" userId="067e25aa-7aa4-4784-b482-2be308d1f2a6" providerId="ADAL" clId="{7062ABF7-A451-42D2-8F99-8B598A5B4DE9}" dt="2024-03-04T20:16:22.263" v="227" actId="14100"/>
          <ac:picMkLst>
            <pc:docMk/>
            <pc:sldMk cId="2415756130" sldId="566"/>
            <ac:picMk id="5" creationId="{8449BA51-AE10-07D0-D65B-9616125C393B}"/>
          </ac:picMkLst>
        </pc:picChg>
      </pc:sldChg>
      <pc:sldChg chg="modSp mod">
        <pc:chgData name="Correa, Olja - OSHA" userId="067e25aa-7aa4-4784-b482-2be308d1f2a6" providerId="ADAL" clId="{7062ABF7-A451-42D2-8F99-8B598A5B4DE9}" dt="2024-03-04T20:35:53.383" v="320" actId="2711"/>
        <pc:sldMkLst>
          <pc:docMk/>
          <pc:sldMk cId="3297612453" sldId="567"/>
        </pc:sldMkLst>
        <pc:spChg chg="mod">
          <ac:chgData name="Correa, Olja - OSHA" userId="067e25aa-7aa4-4784-b482-2be308d1f2a6" providerId="ADAL" clId="{7062ABF7-A451-42D2-8F99-8B598A5B4DE9}" dt="2024-03-04T20:35:53.383" v="320" actId="2711"/>
          <ac:spMkLst>
            <pc:docMk/>
            <pc:sldMk cId="3297612453" sldId="567"/>
            <ac:spMk id="2" creationId="{DC84F32A-1F98-AAD8-5364-F5A70D136BC3}"/>
          </ac:spMkLst>
        </pc:spChg>
        <pc:spChg chg="mod">
          <ac:chgData name="Correa, Olja - OSHA" userId="067e25aa-7aa4-4784-b482-2be308d1f2a6" providerId="ADAL" clId="{7062ABF7-A451-42D2-8F99-8B598A5B4DE9}" dt="2024-03-04T20:35:47.522" v="319" actId="207"/>
          <ac:spMkLst>
            <pc:docMk/>
            <pc:sldMk cId="3297612453" sldId="567"/>
            <ac:spMk id="3" creationId="{05729F89-5F06-2266-87F5-22C537A81A2B}"/>
          </ac:spMkLst>
        </pc:spChg>
      </pc:sldChg>
      <pc:sldChg chg="modSp mod">
        <pc:chgData name="Correa, Olja - OSHA" userId="067e25aa-7aa4-4784-b482-2be308d1f2a6" providerId="ADAL" clId="{7062ABF7-A451-42D2-8F99-8B598A5B4DE9}" dt="2024-03-04T20:35:19.159" v="317" actId="207"/>
        <pc:sldMkLst>
          <pc:docMk/>
          <pc:sldMk cId="3227833180" sldId="568"/>
        </pc:sldMkLst>
        <pc:spChg chg="mod">
          <ac:chgData name="Correa, Olja - OSHA" userId="067e25aa-7aa4-4784-b482-2be308d1f2a6" providerId="ADAL" clId="{7062ABF7-A451-42D2-8F99-8B598A5B4DE9}" dt="2024-03-04T20:34:39.742" v="314" actId="2711"/>
          <ac:spMkLst>
            <pc:docMk/>
            <pc:sldMk cId="3227833180" sldId="568"/>
            <ac:spMk id="2" creationId="{0FACD41B-A0AE-7D70-5BC6-A8B89524BCF3}"/>
          </ac:spMkLst>
        </pc:spChg>
        <pc:spChg chg="mod">
          <ac:chgData name="Correa, Olja - OSHA" userId="067e25aa-7aa4-4784-b482-2be308d1f2a6" providerId="ADAL" clId="{7062ABF7-A451-42D2-8F99-8B598A5B4DE9}" dt="2024-03-04T20:35:19.159" v="317" actId="207"/>
          <ac:spMkLst>
            <pc:docMk/>
            <pc:sldMk cId="3227833180" sldId="568"/>
            <ac:spMk id="3" creationId="{020B17EC-DA5D-26C5-DEBE-2634C9AA7B50}"/>
          </ac:spMkLst>
        </pc:spChg>
      </pc:sldChg>
      <pc:sldChg chg="modSp mod">
        <pc:chgData name="Correa, Olja - OSHA" userId="067e25aa-7aa4-4784-b482-2be308d1f2a6" providerId="ADAL" clId="{7062ABF7-A451-42D2-8F99-8B598A5B4DE9}" dt="2024-03-04T20:34:32.540" v="313" actId="2711"/>
        <pc:sldMkLst>
          <pc:docMk/>
          <pc:sldMk cId="865561476" sldId="569"/>
        </pc:sldMkLst>
        <pc:spChg chg="mod">
          <ac:chgData name="Correa, Olja - OSHA" userId="067e25aa-7aa4-4784-b482-2be308d1f2a6" providerId="ADAL" clId="{7062ABF7-A451-42D2-8F99-8B598A5B4DE9}" dt="2024-03-04T20:34:32.540" v="313" actId="2711"/>
          <ac:spMkLst>
            <pc:docMk/>
            <pc:sldMk cId="865561476" sldId="569"/>
            <ac:spMk id="2" creationId="{17B40E5E-05F9-894D-A7F0-44B9FC435895}"/>
          </ac:spMkLst>
        </pc:spChg>
      </pc:sldChg>
      <pc:sldChg chg="modSp mod">
        <pc:chgData name="Correa, Olja - OSHA" userId="067e25aa-7aa4-4784-b482-2be308d1f2a6" providerId="ADAL" clId="{7062ABF7-A451-42D2-8F99-8B598A5B4DE9}" dt="2024-03-04T20:34:20.962" v="312" actId="2711"/>
        <pc:sldMkLst>
          <pc:docMk/>
          <pc:sldMk cId="2539319280" sldId="570"/>
        </pc:sldMkLst>
        <pc:spChg chg="mod">
          <ac:chgData name="Correa, Olja - OSHA" userId="067e25aa-7aa4-4784-b482-2be308d1f2a6" providerId="ADAL" clId="{7062ABF7-A451-42D2-8F99-8B598A5B4DE9}" dt="2024-03-04T20:34:20.962" v="312" actId="2711"/>
          <ac:spMkLst>
            <pc:docMk/>
            <pc:sldMk cId="2539319280" sldId="570"/>
            <ac:spMk id="2" creationId="{678F68F7-A721-C81B-E0E0-181D3947937C}"/>
          </ac:spMkLst>
        </pc:spChg>
        <pc:spChg chg="mod">
          <ac:chgData name="Correa, Olja - OSHA" userId="067e25aa-7aa4-4784-b482-2be308d1f2a6" providerId="ADAL" clId="{7062ABF7-A451-42D2-8F99-8B598A5B4DE9}" dt="2024-03-04T20:34:14.777" v="311" actId="2711"/>
          <ac:spMkLst>
            <pc:docMk/>
            <pc:sldMk cId="2539319280" sldId="570"/>
            <ac:spMk id="3" creationId="{5D310133-5CBF-90C1-D00E-E506AAE15674}"/>
          </ac:spMkLst>
        </pc:spChg>
      </pc:sldChg>
      <pc:sldChg chg="modSp mod">
        <pc:chgData name="Correa, Olja - OSHA" userId="067e25aa-7aa4-4784-b482-2be308d1f2a6" providerId="ADAL" clId="{7062ABF7-A451-42D2-8F99-8B598A5B4DE9}" dt="2024-03-04T20:33:29.196" v="308" actId="255"/>
        <pc:sldMkLst>
          <pc:docMk/>
          <pc:sldMk cId="3209654027" sldId="573"/>
        </pc:sldMkLst>
        <pc:spChg chg="mod">
          <ac:chgData name="Correa, Olja - OSHA" userId="067e25aa-7aa4-4784-b482-2be308d1f2a6" providerId="ADAL" clId="{7062ABF7-A451-42D2-8F99-8B598A5B4DE9}" dt="2024-03-04T20:33:29.196" v="308" actId="255"/>
          <ac:spMkLst>
            <pc:docMk/>
            <pc:sldMk cId="3209654027" sldId="573"/>
            <ac:spMk id="3" creationId="{4423E90F-8AC2-D2C7-2448-7A1A234CE176}"/>
          </ac:spMkLst>
        </pc:spChg>
      </pc:sldChg>
      <pc:sldChg chg="modSp mod">
        <pc:chgData name="Correa, Olja - OSHA" userId="067e25aa-7aa4-4784-b482-2be308d1f2a6" providerId="ADAL" clId="{7062ABF7-A451-42D2-8F99-8B598A5B4DE9}" dt="2024-03-04T20:33:00.548" v="307" actId="5793"/>
        <pc:sldMkLst>
          <pc:docMk/>
          <pc:sldMk cId="3056728377" sldId="574"/>
        </pc:sldMkLst>
        <pc:spChg chg="mod">
          <ac:chgData name="Correa, Olja - OSHA" userId="067e25aa-7aa4-4784-b482-2be308d1f2a6" providerId="ADAL" clId="{7062ABF7-A451-42D2-8F99-8B598A5B4DE9}" dt="2024-03-04T20:33:00.548" v="307" actId="5793"/>
          <ac:spMkLst>
            <pc:docMk/>
            <pc:sldMk cId="3056728377" sldId="574"/>
            <ac:spMk id="3" creationId="{DFE435F2-FBF6-FCCE-AA1B-1C9F7F2500D0}"/>
          </ac:spMkLst>
        </pc:spChg>
      </pc:sldChg>
      <pc:sldChg chg="modSp mod">
        <pc:chgData name="Correa, Olja - OSHA" userId="067e25aa-7aa4-4784-b482-2be308d1f2a6" providerId="ADAL" clId="{7062ABF7-A451-42D2-8F99-8B598A5B4DE9}" dt="2024-03-04T20:27:46.678" v="305" actId="255"/>
        <pc:sldMkLst>
          <pc:docMk/>
          <pc:sldMk cId="3302617661" sldId="575"/>
        </pc:sldMkLst>
        <pc:spChg chg="mod">
          <ac:chgData name="Correa, Olja - OSHA" userId="067e25aa-7aa4-4784-b482-2be308d1f2a6" providerId="ADAL" clId="{7062ABF7-A451-42D2-8F99-8B598A5B4DE9}" dt="2024-03-04T20:27:46.678" v="305" actId="255"/>
          <ac:spMkLst>
            <pc:docMk/>
            <pc:sldMk cId="3302617661" sldId="575"/>
            <ac:spMk id="3" creationId="{1572DC69-5441-79F5-3CA8-F1A86E14A4B6}"/>
          </ac:spMkLst>
        </pc:spChg>
      </pc:sldChg>
      <pc:sldChg chg="del">
        <pc:chgData name="Correa, Olja - OSHA" userId="067e25aa-7aa4-4784-b482-2be308d1f2a6" providerId="ADAL" clId="{7062ABF7-A451-42D2-8F99-8B598A5B4DE9}" dt="2024-03-04T20:11:44.240" v="199" actId="2696"/>
        <pc:sldMkLst>
          <pc:docMk/>
          <pc:sldMk cId="3262876183" sldId="581"/>
        </pc:sldMkLst>
      </pc:sldChg>
      <pc:sldChg chg="del">
        <pc:chgData name="Correa, Olja - OSHA" userId="067e25aa-7aa4-4784-b482-2be308d1f2a6" providerId="ADAL" clId="{7062ABF7-A451-42D2-8F99-8B598A5B4DE9}" dt="2024-03-04T20:12:07.029" v="202" actId="2696"/>
        <pc:sldMkLst>
          <pc:docMk/>
          <pc:sldMk cId="1267562276" sldId="582"/>
        </pc:sldMkLst>
      </pc:sldChg>
      <pc:sldChg chg="modSp mod">
        <pc:chgData name="Correa, Olja - OSHA" userId="067e25aa-7aa4-4784-b482-2be308d1f2a6" providerId="ADAL" clId="{7062ABF7-A451-42D2-8F99-8B598A5B4DE9}" dt="2024-03-04T20:42:30.892" v="338" actId="2711"/>
        <pc:sldMkLst>
          <pc:docMk/>
          <pc:sldMk cId="1481358384" sldId="584"/>
        </pc:sldMkLst>
        <pc:spChg chg="mod">
          <ac:chgData name="Correa, Olja - OSHA" userId="067e25aa-7aa4-4784-b482-2be308d1f2a6" providerId="ADAL" clId="{7062ABF7-A451-42D2-8F99-8B598A5B4DE9}" dt="2024-03-04T20:42:24.331" v="337" actId="2711"/>
          <ac:spMkLst>
            <pc:docMk/>
            <pc:sldMk cId="1481358384" sldId="584"/>
            <ac:spMk id="2" creationId="{758A097F-27B0-F108-DA80-25851427A313}"/>
          </ac:spMkLst>
        </pc:spChg>
        <pc:spChg chg="mod">
          <ac:chgData name="Correa, Olja - OSHA" userId="067e25aa-7aa4-4784-b482-2be308d1f2a6" providerId="ADAL" clId="{7062ABF7-A451-42D2-8F99-8B598A5B4DE9}" dt="2024-03-04T20:42:30.892" v="338" actId="2711"/>
          <ac:spMkLst>
            <pc:docMk/>
            <pc:sldMk cId="1481358384" sldId="584"/>
            <ac:spMk id="3" creationId="{8AA7020F-5ABE-B8FF-2A5A-614D5628ED9E}"/>
          </ac:spMkLst>
        </pc:spChg>
      </pc:sldChg>
      <pc:sldChg chg="modSp del mod">
        <pc:chgData name="Correa, Olja - OSHA" userId="067e25aa-7aa4-4784-b482-2be308d1f2a6" providerId="ADAL" clId="{7062ABF7-A451-42D2-8F99-8B598A5B4DE9}" dt="2024-03-04T20:39:00.761" v="327" actId="47"/>
        <pc:sldMkLst>
          <pc:docMk/>
          <pc:sldMk cId="556631752" sldId="585"/>
        </pc:sldMkLst>
        <pc:spChg chg="mod">
          <ac:chgData name="Correa, Olja - OSHA" userId="067e25aa-7aa4-4784-b482-2be308d1f2a6" providerId="ADAL" clId="{7062ABF7-A451-42D2-8F99-8B598A5B4DE9}" dt="2024-03-04T20:18:38.777" v="243" actId="1076"/>
          <ac:spMkLst>
            <pc:docMk/>
            <pc:sldMk cId="556631752" sldId="585"/>
            <ac:spMk id="2" creationId="{758A097F-27B0-F108-DA80-25851427A313}"/>
          </ac:spMkLst>
        </pc:spChg>
        <pc:spChg chg="mod">
          <ac:chgData name="Correa, Olja - OSHA" userId="067e25aa-7aa4-4784-b482-2be308d1f2a6" providerId="ADAL" clId="{7062ABF7-A451-42D2-8F99-8B598A5B4DE9}" dt="2024-03-04T20:19:16.020" v="247" actId="1076"/>
          <ac:spMkLst>
            <pc:docMk/>
            <pc:sldMk cId="556631752" sldId="585"/>
            <ac:spMk id="3" creationId="{8AA7020F-5ABE-B8FF-2A5A-614D5628ED9E}"/>
          </ac:spMkLst>
        </pc:spChg>
      </pc:sldChg>
      <pc:sldChg chg="modSp mod">
        <pc:chgData name="Correa, Olja - OSHA" userId="067e25aa-7aa4-4784-b482-2be308d1f2a6" providerId="ADAL" clId="{7062ABF7-A451-42D2-8F99-8B598A5B4DE9}" dt="2024-03-04T20:40:38.262" v="335" actId="1076"/>
        <pc:sldMkLst>
          <pc:docMk/>
          <pc:sldMk cId="439761470" sldId="586"/>
        </pc:sldMkLst>
        <pc:spChg chg="mod">
          <ac:chgData name="Correa, Olja - OSHA" userId="067e25aa-7aa4-4784-b482-2be308d1f2a6" providerId="ADAL" clId="{7062ABF7-A451-42D2-8F99-8B598A5B4DE9}" dt="2024-03-04T20:39:52.993" v="329" actId="2711"/>
          <ac:spMkLst>
            <pc:docMk/>
            <pc:sldMk cId="439761470" sldId="586"/>
            <ac:spMk id="2" creationId="{758A097F-27B0-F108-DA80-25851427A313}"/>
          </ac:spMkLst>
        </pc:spChg>
        <pc:spChg chg="mod">
          <ac:chgData name="Correa, Olja - OSHA" userId="067e25aa-7aa4-4784-b482-2be308d1f2a6" providerId="ADAL" clId="{7062ABF7-A451-42D2-8F99-8B598A5B4DE9}" dt="2024-03-04T20:40:38.262" v="335" actId="1076"/>
          <ac:spMkLst>
            <pc:docMk/>
            <pc:sldMk cId="439761470" sldId="586"/>
            <ac:spMk id="3" creationId="{8AA7020F-5ABE-B8FF-2A5A-614D5628ED9E}"/>
          </ac:spMkLst>
        </pc:spChg>
      </pc:sldChg>
      <pc:sldChg chg="modSp del mod">
        <pc:chgData name="Correa, Olja - OSHA" userId="067e25aa-7aa4-4784-b482-2be308d1f2a6" providerId="ADAL" clId="{7062ABF7-A451-42D2-8F99-8B598A5B4DE9}" dt="2024-03-04T20:39:00.761" v="327" actId="47"/>
        <pc:sldMkLst>
          <pc:docMk/>
          <pc:sldMk cId="829423234" sldId="586"/>
        </pc:sldMkLst>
        <pc:spChg chg="mod">
          <ac:chgData name="Correa, Olja - OSHA" userId="067e25aa-7aa4-4784-b482-2be308d1f2a6" providerId="ADAL" clId="{7062ABF7-A451-42D2-8F99-8B598A5B4DE9}" dt="2024-03-04T20:09:42.191" v="187" actId="27636"/>
          <ac:spMkLst>
            <pc:docMk/>
            <pc:sldMk cId="829423234" sldId="586"/>
            <ac:spMk id="3" creationId="{8AA7020F-5ABE-B8FF-2A5A-614D5628ED9E}"/>
          </ac:spMkLst>
        </pc:spChg>
      </pc:sldChg>
      <pc:sldChg chg="modSp del mod">
        <pc:chgData name="Correa, Olja - OSHA" userId="067e25aa-7aa4-4784-b482-2be308d1f2a6" providerId="ADAL" clId="{7062ABF7-A451-42D2-8F99-8B598A5B4DE9}" dt="2024-03-04T20:39:00.761" v="327" actId="47"/>
        <pc:sldMkLst>
          <pc:docMk/>
          <pc:sldMk cId="207812866" sldId="587"/>
        </pc:sldMkLst>
        <pc:spChg chg="mod">
          <ac:chgData name="Correa, Olja - OSHA" userId="067e25aa-7aa4-4784-b482-2be308d1f2a6" providerId="ADAL" clId="{7062ABF7-A451-42D2-8F99-8B598A5B4DE9}" dt="2024-03-04T20:20:03.376" v="249" actId="255"/>
          <ac:spMkLst>
            <pc:docMk/>
            <pc:sldMk cId="207812866" sldId="587"/>
            <ac:spMk id="3" creationId="{8AA7020F-5ABE-B8FF-2A5A-614D5628ED9E}"/>
          </ac:spMkLst>
        </pc:spChg>
      </pc:sldChg>
      <pc:sldChg chg="modSp mod">
        <pc:chgData name="Correa, Olja - OSHA" userId="067e25aa-7aa4-4784-b482-2be308d1f2a6" providerId="ADAL" clId="{7062ABF7-A451-42D2-8F99-8B598A5B4DE9}" dt="2024-03-04T20:42:51.078" v="343" actId="2711"/>
        <pc:sldMkLst>
          <pc:docMk/>
          <pc:sldMk cId="3377125706" sldId="589"/>
        </pc:sldMkLst>
        <pc:spChg chg="mod">
          <ac:chgData name="Correa, Olja - OSHA" userId="067e25aa-7aa4-4784-b482-2be308d1f2a6" providerId="ADAL" clId="{7062ABF7-A451-42D2-8F99-8B598A5B4DE9}" dt="2024-03-04T20:42:51.078" v="343" actId="2711"/>
          <ac:spMkLst>
            <pc:docMk/>
            <pc:sldMk cId="3377125706" sldId="589"/>
            <ac:spMk id="2" creationId="{758A097F-27B0-F108-DA80-25851427A313}"/>
          </ac:spMkLst>
        </pc:spChg>
        <pc:spChg chg="mod">
          <ac:chgData name="Correa, Olja - OSHA" userId="067e25aa-7aa4-4784-b482-2be308d1f2a6" providerId="ADAL" clId="{7062ABF7-A451-42D2-8F99-8B598A5B4DE9}" dt="2024-03-04T20:42:44.680" v="342" actId="27636"/>
          <ac:spMkLst>
            <pc:docMk/>
            <pc:sldMk cId="3377125706" sldId="589"/>
            <ac:spMk id="3" creationId="{8AA7020F-5ABE-B8FF-2A5A-614D5628ED9E}"/>
          </ac:spMkLst>
        </pc:spChg>
      </pc:sldChg>
      <pc:sldChg chg="modSp del mod">
        <pc:chgData name="Correa, Olja - OSHA" userId="067e25aa-7aa4-4784-b482-2be308d1f2a6" providerId="ADAL" clId="{7062ABF7-A451-42D2-8F99-8B598A5B4DE9}" dt="2024-03-04T20:11:58.790" v="201" actId="2696"/>
        <pc:sldMkLst>
          <pc:docMk/>
          <pc:sldMk cId="3337375078" sldId="590"/>
        </pc:sldMkLst>
        <pc:picChg chg="mod">
          <ac:chgData name="Correa, Olja - OSHA" userId="067e25aa-7aa4-4784-b482-2be308d1f2a6" providerId="ADAL" clId="{7062ABF7-A451-42D2-8F99-8B598A5B4DE9}" dt="2024-03-04T20:11:50.479" v="200" actId="14100"/>
          <ac:picMkLst>
            <pc:docMk/>
            <pc:sldMk cId="3337375078" sldId="590"/>
            <ac:picMk id="6" creationId="{6C741FD0-FFDC-F05C-B7CE-15D643B811EC}"/>
          </ac:picMkLst>
        </pc:picChg>
      </pc:sldChg>
      <pc:sldChg chg="modSp del mod">
        <pc:chgData name="Correa, Olja - OSHA" userId="067e25aa-7aa4-4784-b482-2be308d1f2a6" providerId="ADAL" clId="{7062ABF7-A451-42D2-8F99-8B598A5B4DE9}" dt="2024-03-04T20:14:03.591" v="211" actId="47"/>
        <pc:sldMkLst>
          <pc:docMk/>
          <pc:sldMk cId="797101453" sldId="591"/>
        </pc:sldMkLst>
        <pc:spChg chg="mod">
          <ac:chgData name="Correa, Olja - OSHA" userId="067e25aa-7aa4-4784-b482-2be308d1f2a6" providerId="ADAL" clId="{7062ABF7-A451-42D2-8F99-8B598A5B4DE9}" dt="2024-03-04T20:13:43.506" v="210" actId="255"/>
          <ac:spMkLst>
            <pc:docMk/>
            <pc:sldMk cId="797101453" sldId="591"/>
            <ac:spMk id="3" creationId="{8AA7020F-5ABE-B8FF-2A5A-614D5628ED9E}"/>
          </ac:spMkLst>
        </pc:spChg>
      </pc:sldChg>
      <pc:sldChg chg="modSp mod">
        <pc:chgData name="Correa, Olja - OSHA" userId="067e25aa-7aa4-4784-b482-2be308d1f2a6" providerId="ADAL" clId="{7062ABF7-A451-42D2-8F99-8B598A5B4DE9}" dt="2024-03-04T20:36:15.786" v="326" actId="20577"/>
        <pc:sldMkLst>
          <pc:docMk/>
          <pc:sldMk cId="2475620981" sldId="615"/>
        </pc:sldMkLst>
        <pc:spChg chg="mod">
          <ac:chgData name="Correa, Olja - OSHA" userId="067e25aa-7aa4-4784-b482-2be308d1f2a6" providerId="ADAL" clId="{7062ABF7-A451-42D2-8F99-8B598A5B4DE9}" dt="2024-03-04T20:36:15.786" v="326" actId="20577"/>
          <ac:spMkLst>
            <pc:docMk/>
            <pc:sldMk cId="2475620981" sldId="615"/>
            <ac:spMk id="4" creationId="{00000000-0000-0000-0000-000000000000}"/>
          </ac:spMkLst>
        </pc:spChg>
      </pc:sldChg>
      <pc:sldChg chg="modSp mod">
        <pc:chgData name="Correa, Olja - OSHA" userId="067e25aa-7aa4-4784-b482-2be308d1f2a6" providerId="ADAL" clId="{7062ABF7-A451-42D2-8F99-8B598A5B4DE9}" dt="2024-03-04T19:50:10.801" v="141" actId="115"/>
        <pc:sldMkLst>
          <pc:docMk/>
          <pc:sldMk cId="2750763693" sldId="637"/>
        </pc:sldMkLst>
        <pc:spChg chg="mod">
          <ac:chgData name="Correa, Olja - OSHA" userId="067e25aa-7aa4-4784-b482-2be308d1f2a6" providerId="ADAL" clId="{7062ABF7-A451-42D2-8F99-8B598A5B4DE9}" dt="2024-03-04T19:50:10.801" v="141" actId="115"/>
          <ac:spMkLst>
            <pc:docMk/>
            <pc:sldMk cId="2750763693" sldId="637"/>
            <ac:spMk id="3" creationId="{14F85CF3-2CE1-412A-88C3-640296F97F40}"/>
          </ac:spMkLst>
        </pc:spChg>
      </pc:sldChg>
      <pc:sldChg chg="add del">
        <pc:chgData name="Correa, Olja - OSHA" userId="067e25aa-7aa4-4784-b482-2be308d1f2a6" providerId="ADAL" clId="{7062ABF7-A451-42D2-8F99-8B598A5B4DE9}" dt="2024-03-04T19:50:37.871" v="143" actId="47"/>
        <pc:sldMkLst>
          <pc:docMk/>
          <pc:sldMk cId="3694452031" sldId="640"/>
        </pc:sldMkLst>
      </pc:sldChg>
      <pc:sldChg chg="del">
        <pc:chgData name="Correa, Olja - OSHA" userId="067e25aa-7aa4-4784-b482-2be308d1f2a6" providerId="ADAL" clId="{7062ABF7-A451-42D2-8F99-8B598A5B4DE9}" dt="2024-03-04T19:49:29.120" v="134" actId="47"/>
        <pc:sldMkLst>
          <pc:docMk/>
          <pc:sldMk cId="3107115210" sldId="641"/>
        </pc:sldMkLst>
      </pc:sldChg>
      <pc:sldChg chg="del">
        <pc:chgData name="Correa, Olja - OSHA" userId="067e25aa-7aa4-4784-b482-2be308d1f2a6" providerId="ADAL" clId="{7062ABF7-A451-42D2-8F99-8B598A5B4DE9}" dt="2024-03-04T19:49:21.771" v="133" actId="47"/>
        <pc:sldMkLst>
          <pc:docMk/>
          <pc:sldMk cId="3883111666" sldId="643"/>
        </pc:sldMkLst>
      </pc:sldChg>
      <pc:sldChg chg="del">
        <pc:chgData name="Correa, Olja - OSHA" userId="067e25aa-7aa4-4784-b482-2be308d1f2a6" providerId="ADAL" clId="{7062ABF7-A451-42D2-8F99-8B598A5B4DE9}" dt="2024-03-04T19:50:51.364" v="148" actId="47"/>
        <pc:sldMkLst>
          <pc:docMk/>
          <pc:sldMk cId="1684469589" sldId="650"/>
        </pc:sldMkLst>
      </pc:sldChg>
      <pc:sldChg chg="modSp mod">
        <pc:chgData name="Correa, Olja - OSHA" userId="067e25aa-7aa4-4784-b482-2be308d1f2a6" providerId="ADAL" clId="{7062ABF7-A451-42D2-8F99-8B598A5B4DE9}" dt="2024-03-04T19:52:57.094" v="172" actId="255"/>
        <pc:sldMkLst>
          <pc:docMk/>
          <pc:sldMk cId="846226863" sldId="1382"/>
        </pc:sldMkLst>
        <pc:spChg chg="mod">
          <ac:chgData name="Correa, Olja - OSHA" userId="067e25aa-7aa4-4784-b482-2be308d1f2a6" providerId="ADAL" clId="{7062ABF7-A451-42D2-8F99-8B598A5B4DE9}" dt="2024-03-04T19:52:57.094" v="172" actId="255"/>
          <ac:spMkLst>
            <pc:docMk/>
            <pc:sldMk cId="846226863" sldId="1382"/>
            <ac:spMk id="4" creationId="{00000000-0000-0000-0000-000000000000}"/>
          </ac:spMkLst>
        </pc:spChg>
      </pc:sldChg>
      <pc:sldChg chg="del">
        <pc:chgData name="Correa, Olja - OSHA" userId="067e25aa-7aa4-4784-b482-2be308d1f2a6" providerId="ADAL" clId="{7062ABF7-A451-42D2-8F99-8B598A5B4DE9}" dt="2024-03-04T19:49:36.405" v="135" actId="47"/>
        <pc:sldMkLst>
          <pc:docMk/>
          <pc:sldMk cId="2322493187" sldId="1386"/>
        </pc:sldMkLst>
      </pc:sldChg>
      <pc:sldChg chg="del">
        <pc:chgData name="Correa, Olja - OSHA" userId="067e25aa-7aa4-4784-b482-2be308d1f2a6" providerId="ADAL" clId="{7062ABF7-A451-42D2-8F99-8B598A5B4DE9}" dt="2024-03-04T19:52:26.762" v="164" actId="47"/>
        <pc:sldMkLst>
          <pc:docMk/>
          <pc:sldMk cId="1304535673" sldId="1387"/>
        </pc:sldMkLst>
      </pc:sldChg>
      <pc:sldChg chg="delSp modSp new mod">
        <pc:chgData name="Correa, Olja - OSHA" userId="067e25aa-7aa4-4784-b482-2be308d1f2a6" providerId="ADAL" clId="{7062ABF7-A451-42D2-8F99-8B598A5B4DE9}" dt="2024-03-04T19:43:43.037" v="131" actId="255"/>
        <pc:sldMkLst>
          <pc:docMk/>
          <pc:sldMk cId="1085544951" sldId="1388"/>
        </pc:sldMkLst>
        <pc:spChg chg="mod">
          <ac:chgData name="Correa, Olja - OSHA" userId="067e25aa-7aa4-4784-b482-2be308d1f2a6" providerId="ADAL" clId="{7062ABF7-A451-42D2-8F99-8B598A5B4DE9}" dt="2024-03-04T19:43:43.037" v="131" actId="255"/>
          <ac:spMkLst>
            <pc:docMk/>
            <pc:sldMk cId="1085544951" sldId="1388"/>
            <ac:spMk id="2" creationId="{A08A1AA9-6F97-0B2E-0E68-BDD36BEF56F6}"/>
          </ac:spMkLst>
        </pc:spChg>
        <pc:spChg chg="del">
          <ac:chgData name="Correa, Olja - OSHA" userId="067e25aa-7aa4-4784-b482-2be308d1f2a6" providerId="ADAL" clId="{7062ABF7-A451-42D2-8F99-8B598A5B4DE9}" dt="2024-03-04T19:43:04.291" v="126" actId="21"/>
          <ac:spMkLst>
            <pc:docMk/>
            <pc:sldMk cId="1085544951" sldId="1388"/>
            <ac:spMk id="3" creationId="{A992E5D3-F557-3FEF-5A05-9418D60C6E21}"/>
          </ac:spMkLst>
        </pc:spChg>
      </pc:sldChg>
      <pc:sldChg chg="delSp modSp new mod">
        <pc:chgData name="Correa, Olja - OSHA" userId="067e25aa-7aa4-4784-b482-2be308d1f2a6" providerId="ADAL" clId="{7062ABF7-A451-42D2-8F99-8B598A5B4DE9}" dt="2024-03-04T20:06:08.567" v="182" actId="21"/>
        <pc:sldMkLst>
          <pc:docMk/>
          <pc:sldMk cId="3956345858" sldId="1389"/>
        </pc:sldMkLst>
        <pc:spChg chg="del">
          <ac:chgData name="Correa, Olja - OSHA" userId="067e25aa-7aa4-4784-b482-2be308d1f2a6" providerId="ADAL" clId="{7062ABF7-A451-42D2-8F99-8B598A5B4DE9}" dt="2024-03-04T20:06:08.567" v="182" actId="21"/>
          <ac:spMkLst>
            <pc:docMk/>
            <pc:sldMk cId="3956345858" sldId="1389"/>
            <ac:spMk id="2" creationId="{EC228767-F5B3-11E5-CCC6-B1EEFE4F8FE6}"/>
          </ac:spMkLst>
        </pc:spChg>
        <pc:spChg chg="mod">
          <ac:chgData name="Correa, Olja - OSHA" userId="067e25aa-7aa4-4784-b482-2be308d1f2a6" providerId="ADAL" clId="{7062ABF7-A451-42D2-8F99-8B598A5B4DE9}" dt="2024-03-04T20:06:02.206" v="181" actId="122"/>
          <ac:spMkLst>
            <pc:docMk/>
            <pc:sldMk cId="3956345858" sldId="1389"/>
            <ac:spMk id="3" creationId="{AA19C552-5032-9996-D11B-7F0EE9074641}"/>
          </ac:spMkLst>
        </pc:spChg>
      </pc:sldChg>
      <pc:sldChg chg="del">
        <pc:chgData name="Correa, Olja - OSHA" userId="067e25aa-7aa4-4784-b482-2be308d1f2a6" providerId="ADAL" clId="{7062ABF7-A451-42D2-8F99-8B598A5B4DE9}" dt="2024-03-04T20:20:21.952" v="252" actId="47"/>
        <pc:sldMkLst>
          <pc:docMk/>
          <pc:sldMk cId="235341751" sldId="1390"/>
        </pc:sldMkLst>
      </pc:sldChg>
      <pc:sldChg chg="addSp delSp modSp mod">
        <pc:chgData name="Correa, Olja - OSHA" userId="067e25aa-7aa4-4784-b482-2be308d1f2a6" providerId="ADAL" clId="{7062ABF7-A451-42D2-8F99-8B598A5B4DE9}" dt="2024-03-04T20:20:51.112" v="255" actId="21"/>
        <pc:sldMkLst>
          <pc:docMk/>
          <pc:sldMk cId="1016237014" sldId="1391"/>
        </pc:sldMkLst>
        <pc:spChg chg="add del mod">
          <ac:chgData name="Correa, Olja - OSHA" userId="067e25aa-7aa4-4784-b482-2be308d1f2a6" providerId="ADAL" clId="{7062ABF7-A451-42D2-8F99-8B598A5B4DE9}" dt="2024-03-04T20:20:51.112" v="255" actId="21"/>
          <ac:spMkLst>
            <pc:docMk/>
            <pc:sldMk cId="1016237014" sldId="1391"/>
            <ac:spMk id="2" creationId="{58B9C383-39E1-FE67-15B8-28A3CC3EEFB4}"/>
          </ac:spMkLst>
        </pc:spChg>
        <pc:spChg chg="del">
          <ac:chgData name="Correa, Olja - OSHA" userId="067e25aa-7aa4-4784-b482-2be308d1f2a6" providerId="ADAL" clId="{7062ABF7-A451-42D2-8F99-8B598A5B4DE9}" dt="2024-03-04T20:20:36.044" v="253" actId="21"/>
          <ac:spMkLst>
            <pc:docMk/>
            <pc:sldMk cId="1016237014" sldId="1391"/>
            <ac:spMk id="10" creationId="{00000000-0000-0000-0000-000000000000}"/>
          </ac:spMkLst>
        </pc:spChg>
        <pc:spChg chg="del">
          <ac:chgData name="Correa, Olja - OSHA" userId="067e25aa-7aa4-4784-b482-2be308d1f2a6" providerId="ADAL" clId="{7062ABF7-A451-42D2-8F99-8B598A5B4DE9}" dt="2024-03-04T20:20:46.205" v="254" actId="21"/>
          <ac:spMkLst>
            <pc:docMk/>
            <pc:sldMk cId="1016237014" sldId="1391"/>
            <ac:spMk id="11" creationId="{00000000-0000-0000-0000-000000000000}"/>
          </ac:spMkLst>
        </pc:spChg>
      </pc:sldChg>
      <pc:sldMasterChg chg="delSldLayout">
        <pc:chgData name="Correa, Olja - OSHA" userId="067e25aa-7aa4-4784-b482-2be308d1f2a6" providerId="ADAL" clId="{7062ABF7-A451-42D2-8F99-8B598A5B4DE9}" dt="2024-03-04T20:20:20.031" v="251" actId="47"/>
        <pc:sldMasterMkLst>
          <pc:docMk/>
          <pc:sldMasterMk cId="0" sldId="2147483648"/>
        </pc:sldMasterMkLst>
        <pc:sldLayoutChg chg="del">
          <pc:chgData name="Correa, Olja - OSHA" userId="067e25aa-7aa4-4784-b482-2be308d1f2a6" providerId="ADAL" clId="{7062ABF7-A451-42D2-8F99-8B598A5B4DE9}" dt="2024-03-04T20:20:20.031" v="251" actId="47"/>
          <pc:sldLayoutMkLst>
            <pc:docMk/>
            <pc:sldMasterMk cId="0" sldId="2147483648"/>
            <pc:sldLayoutMk cId="1018515866" sldId="21474836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a:defRPr sz="1200" smtClean="0">
                <a:latin typeface="Arial" panose="020B0604020202020204" pitchFamily="34" charset="0"/>
                <a:ea typeface="+mn-ea"/>
              </a:defRPr>
            </a:lvl1pPr>
          </a:lstStyle>
          <a:p>
            <a:pPr>
              <a:defRPr/>
            </a:pPr>
            <a:endParaRPr lang="en-US" dirty="0"/>
          </a:p>
        </p:txBody>
      </p:sp>
      <p:sp>
        <p:nvSpPr>
          <p:cNvPr id="3" name="Date Placeholder 2"/>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13C6CAE-4051-C34E-A340-EB220B6B11FD}" type="datetimeFigureOut">
              <a:rPr lang="en-US"/>
              <a:pPr/>
              <a:t>4/11/2024</a:t>
            </a:fld>
            <a:endParaRPr lang="en-US" dirty="0"/>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a:defRPr sz="1200" smtClean="0">
                <a:latin typeface="Arial" panose="020B0604020202020204"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1BCEBE-1593-4A43-ABCB-ABC045DA94BD}" type="slidenum">
              <a:rPr lang="en-US"/>
              <a:pPr/>
              <a:t>‹#›</a:t>
            </a:fld>
            <a:endParaRPr lang="en-US" dirty="0"/>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atin typeface="Arial" panose="020B0604020202020204" pitchFamily="34" charset="0"/>
                <a:ea typeface="+mn-ea"/>
              </a:defRPr>
            </a:lvl1pPr>
          </a:lstStyle>
          <a:p>
            <a:pPr>
              <a:defRPr/>
            </a:pPr>
            <a:endParaRPr lang="en-US" dirty="0"/>
          </a:p>
        </p:txBody>
      </p:sp>
      <p:sp>
        <p:nvSpPr>
          <p:cNvPr id="3" name="Date Placeholder 2"/>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46D02FF1-666A-534A-8814-EE75650F9943}" type="datetimeFigureOut">
              <a:rPr lang="en-US"/>
              <a:pPr/>
              <a:t>4/11/2024</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hangingPunct="1">
              <a:defRPr sz="1200">
                <a:latin typeface="Arial" panose="020B0604020202020204"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dirty="0"/>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s.gov/charts/census-of-fatal-occupational-injuries/number-and-rate-of-fatal-work-injuries-by-industry.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a:t>
            </a:fld>
            <a:endParaRPr lang="en-US" dirty="0"/>
          </a:p>
        </p:txBody>
      </p:sp>
    </p:spTree>
    <p:extLst>
      <p:ext uri="{BB962C8B-B14F-4D97-AF65-F5344CB8AC3E}">
        <p14:creationId xmlns:p14="http://schemas.microsoft.com/office/powerpoint/2010/main" val="116655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Number and rate of fatal work injuries, by private industry sector (bls.gov)</a:t>
            </a:r>
            <a:endParaRPr lang="en-US" dirty="0"/>
          </a:p>
          <a:p>
            <a:endParaRPr lang="en-US" dirty="0"/>
          </a:p>
          <a:p>
            <a:r>
              <a:rPr lang="en-US" dirty="0"/>
              <a:t>https://www.bls.gov/charts/census-of-fatal-occupational-injuries/number-and-rate-of-fatal-work-injuries-by-industry.htm</a:t>
            </a:r>
          </a:p>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11</a:t>
            </a:fld>
            <a:endParaRPr lang="en-US" dirty="0"/>
          </a:p>
        </p:txBody>
      </p:sp>
    </p:spTree>
    <p:extLst>
      <p:ext uri="{BB962C8B-B14F-4D97-AF65-F5344CB8AC3E}">
        <p14:creationId xmlns:p14="http://schemas.microsoft.com/office/powerpoint/2010/main" val="40598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Emphasis Programs (NEPs) are temporary programs that focus OSHA's resources on particular hazards and high-hazard industries. Existing and potential new emphasis programs are evaluated using inspection data, injury and illness data, National Institute for Occupational Safety and Health (NIOSH) reports, peer-reviewed literature, analysis of inspection findings, and other available information sources.</a:t>
            </a:r>
          </a:p>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12</a:t>
            </a:fld>
            <a:endParaRPr lang="en-US" dirty="0"/>
          </a:p>
        </p:txBody>
      </p:sp>
    </p:spTree>
    <p:extLst>
      <p:ext uri="{BB962C8B-B14F-4D97-AF65-F5344CB8AC3E}">
        <p14:creationId xmlns:p14="http://schemas.microsoft.com/office/powerpoint/2010/main" val="44574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Falls in all industries is one of our major National Emphasis Programs. </a:t>
            </a:r>
          </a:p>
          <a:p>
            <a:endParaRPr lang="en-US" dirty="0"/>
          </a:p>
          <a:p>
            <a:r>
              <a:rPr lang="en-US" dirty="0"/>
              <a:t>https://www.osha.gov/enforcement/directives/lep </a:t>
            </a:r>
          </a:p>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14</a:t>
            </a:fld>
            <a:endParaRPr lang="en-US" dirty="0"/>
          </a:p>
        </p:txBody>
      </p:sp>
    </p:spTree>
    <p:extLst>
      <p:ext uri="{BB962C8B-B14F-4D97-AF65-F5344CB8AC3E}">
        <p14:creationId xmlns:p14="http://schemas.microsoft.com/office/powerpoint/2010/main" val="229080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16</a:t>
            </a:fld>
            <a:endParaRPr lang="en-US"/>
          </a:p>
        </p:txBody>
      </p:sp>
    </p:spTree>
    <p:extLst>
      <p:ext uri="{BB962C8B-B14F-4D97-AF65-F5344CB8AC3E}">
        <p14:creationId xmlns:p14="http://schemas.microsoft.com/office/powerpoint/2010/main" val="301951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solidFill>
                  <a:srgbClr val="FF0000"/>
                </a:solidFill>
              </a:rPr>
              <a:t>This</a:t>
            </a:r>
            <a:r>
              <a:rPr lang="en-US" altLang="en-US" b="0" baseline="0" dirty="0">
                <a:solidFill>
                  <a:srgbClr val="FF0000"/>
                </a:solidFill>
              </a:rPr>
              <a:t> is what a regulatory agenda entry looks like on the Reginfo.gov site. </a:t>
            </a:r>
          </a:p>
          <a:p>
            <a:pPr marL="171450" indent="-171450">
              <a:buFont typeface="Arial" panose="020B0604020202020204" pitchFamily="34" charset="0"/>
              <a:buChar char="•"/>
            </a:pPr>
            <a:r>
              <a:rPr lang="en-US" altLang="en-US" b="0" baseline="0" dirty="0">
                <a:solidFill>
                  <a:srgbClr val="FF0000"/>
                </a:solidFill>
              </a:rPr>
              <a:t>Each item in the agenda is assigned a RIN, or Regulatory Identification Number, which is its unique identifier. </a:t>
            </a:r>
          </a:p>
          <a:p>
            <a:pPr marL="171450" indent="-171450">
              <a:buFont typeface="Arial" panose="020B0604020202020204" pitchFamily="34" charset="0"/>
              <a:buChar char="•"/>
            </a:pPr>
            <a:r>
              <a:rPr lang="en-US" altLang="en-US" b="0" baseline="0" dirty="0">
                <a:solidFill>
                  <a:srgbClr val="FF0000"/>
                </a:solidFill>
              </a:rPr>
              <a:t>Each item includes an abstract that provides background, </a:t>
            </a:r>
            <a:r>
              <a:rPr lang="en-US" altLang="en-US" b="0" baseline="0">
                <a:solidFill>
                  <a:srgbClr val="FF0000"/>
                </a:solidFill>
              </a:rPr>
              <a:t>as well as </a:t>
            </a:r>
            <a:r>
              <a:rPr lang="en-US" altLang="en-US" b="0" baseline="0" dirty="0">
                <a:solidFill>
                  <a:srgbClr val="FF0000"/>
                </a:solidFill>
              </a:rPr>
              <a:t>a list of actions taken or planned, and the associated dates. </a:t>
            </a:r>
            <a:endParaRPr lang="en-US" altLang="en-US" b="0" dirty="0">
              <a:solidFill>
                <a:srgbClr val="FF0000"/>
              </a:solidFill>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17</a:t>
            </a:fld>
            <a:endParaRPr lang="en-US"/>
          </a:p>
        </p:txBody>
      </p:sp>
    </p:spTree>
    <p:extLst>
      <p:ext uri="{BB962C8B-B14F-4D97-AF65-F5344CB8AC3E}">
        <p14:creationId xmlns:p14="http://schemas.microsoft.com/office/powerpoint/2010/main" val="239171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E2E2E"/>
                </a:solidFill>
                <a:effectLst/>
                <a:latin typeface="Arial" panose="020B0604020202020204" pitchFamily="34" charset="0"/>
              </a:rPr>
              <a:t>In 2016, OSHA finalized a rule which, among other things, required certain establishments to electronically submit certain case-specific injury and illness information to OSHA each year (81 FR 29624 (May 12, 2016))</a:t>
            </a:r>
          </a:p>
          <a:p>
            <a:pPr marL="171450" indent="-171450">
              <a:buFont typeface="Arial" panose="020B0604020202020204" pitchFamily="34" charset="0"/>
              <a:buChar char="•"/>
            </a:pPr>
            <a:r>
              <a:rPr lang="en-US" b="0" i="0" dirty="0">
                <a:solidFill>
                  <a:srgbClr val="2E2E2E"/>
                </a:solidFill>
                <a:effectLst/>
                <a:latin typeface="Arial" panose="020B0604020202020204" pitchFamily="34" charset="0"/>
              </a:rPr>
              <a:t>Approximately three years later, the agency rescinded the requirements to submit the case-specific information (84 FR 380 (January 25, 2019)). On March 30, 2022, OSHA published a Notice of Proposed Rulemaking which would amend its occupational injury and illness recordkeeping regulation to again require certain employers to annually electronically submit injury and illness information (87 FR 18528).</a:t>
            </a:r>
          </a:p>
          <a:p>
            <a:pPr marL="171450" indent="-171450">
              <a:buFont typeface="Arial" panose="020B0604020202020204" pitchFamily="34" charset="0"/>
              <a:buChar char="•"/>
            </a:pPr>
            <a:r>
              <a:rPr lang="en-US" b="0" i="0" dirty="0">
                <a:solidFill>
                  <a:srgbClr val="2E2E2E"/>
                </a:solidFill>
                <a:effectLst/>
                <a:latin typeface="Arial" panose="020B0604020202020204" pitchFamily="34" charset="0"/>
              </a:rPr>
              <a:t>Specifically, OSHA proposed to amend its regulation to require establishments with 100 or more employees in certain designated industries to electronically submit information from their OSHA Forms 300, 301, and 300A to OSHA once a year. </a:t>
            </a:r>
          </a:p>
          <a:p>
            <a:pPr marL="171450" indent="-171450">
              <a:buFont typeface="Arial" panose="020B0604020202020204" pitchFamily="34" charset="0"/>
              <a:buChar char="•"/>
            </a:pPr>
            <a:r>
              <a:rPr lang="en-US" b="0" i="0" dirty="0">
                <a:solidFill>
                  <a:srgbClr val="2E2E2E"/>
                </a:solidFill>
                <a:effectLst/>
                <a:latin typeface="Arial" panose="020B0604020202020204" pitchFamily="34" charset="0"/>
              </a:rPr>
              <a:t>OSHA also proposed to update the classification system used to determine the list of industries covered by the electronic submission requirement. Finally, OSHA proposed to remove the current requirement for establishments with 250 or more employees, not in a designated industry, to electronically submit information from their Form 300A to OSHA on an annual basis.</a:t>
            </a:r>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18</a:t>
            </a:fld>
            <a:endParaRPr lang="en-US"/>
          </a:p>
        </p:txBody>
      </p:sp>
    </p:spTree>
    <p:extLst>
      <p:ext uri="{BB962C8B-B14F-4D97-AF65-F5344CB8AC3E}">
        <p14:creationId xmlns:p14="http://schemas.microsoft.com/office/powerpoint/2010/main" val="139277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16655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Purpose of Final Rule:</a:t>
            </a:r>
          </a:p>
          <a:p>
            <a:r>
              <a:rPr lang="en-US" dirty="0"/>
              <a:t>Avoid worker accidents and health issues. This rule will provide valuable data to OSHA, employers, workers, employee representatives, state and local agencies, consultants, and researchers, enabling them to more effectively recognize and reduce workplace dangers, ultimately leading to the prevention of worker injuries and illnesses.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06759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en-US" sz="1200" kern="1200" dirty="0">
                <a:solidFill>
                  <a:schemeClr val="tx1"/>
                </a:solidFill>
                <a:effectLst/>
                <a:latin typeface="+mn-lt"/>
                <a:ea typeface="ＭＳ Ｐゴシック" charset="0"/>
                <a:cs typeface="+mn-cs"/>
              </a:rPr>
              <a:t>Final Rule to Amend Recordkeeping Requirements:</a:t>
            </a: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en-US" sz="1200" kern="1200" dirty="0">
                <a:solidFill>
                  <a:schemeClr val="tx1"/>
                </a:solidFill>
                <a:effectLst/>
                <a:latin typeface="+mn-lt"/>
                <a:ea typeface="ＭＳ Ｐゴシック" charset="0"/>
                <a:cs typeface="+mn-cs"/>
              </a:rPr>
              <a:t>OSHA released a final rule on July 21, 2023, aimed at modifying the federal occupational injury and illness recordkeeping rule, specifically 29 CFR 1904.41, which will come into effect on January 1, 2024. This rule change aligns with the agency's core mission of ensuring a safe and healthy workplace environment for all employees.</a:t>
            </a: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endParaRPr lang="en-US" sz="1200" kern="1200" dirty="0">
              <a:solidFill>
                <a:schemeClr val="tx1"/>
              </a:solidFill>
              <a:effectLst/>
              <a:latin typeface="+mn-lt"/>
              <a:ea typeface="ＭＳ Ｐゴシック" charset="0"/>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EC7B5B-BD50-4AB5-8C4D-765994D73E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mn-cs"/>
            </a:endParaRPr>
          </a:p>
        </p:txBody>
      </p:sp>
      <p:sp>
        <p:nvSpPr>
          <p:cNvPr id="5" name="Header Placeholder 4"/>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Test Question: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22.  OSHA must issue a citation within ___ of the occurrence of the violation: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Three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Six months</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Twelve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Five years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23.  Citations are signed by the OSHA Area Director but they are not effective until they become a final order of: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Assistant Secretary for OSHA</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Occupational Safety and Health Review Commission</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Solicitor of Labor</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Secretary of Labor</a:t>
            </a:r>
          </a:p>
        </p:txBody>
      </p:sp>
    </p:spTree>
    <p:extLst>
      <p:ext uri="{BB962C8B-B14F-4D97-AF65-F5344CB8AC3E}">
        <p14:creationId xmlns:p14="http://schemas.microsoft.com/office/powerpoint/2010/main" val="26600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Rule to Improve Tracking: </a:t>
            </a:r>
          </a:p>
          <a:p>
            <a:r>
              <a:rPr lang="en-US" dirty="0"/>
              <a:t>Specific businesses are obligated to electronically furnish OSHA with comprehensive data regarding every injury and illness that was recorded in their OSHA 300 Log and 301 Incident Report forms from the preceding calendar year (29 CFR 1904.41). This information encompasses the injury or illness's date, its physical location, and the level of severity. It also includes particulars about the affected worker and the circumstances surrounding the occurrence of the injury or illness.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28455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2</a:t>
            </a:fld>
            <a:endParaRPr lang="en-US" dirty="0"/>
          </a:p>
        </p:txBody>
      </p:sp>
    </p:spTree>
    <p:extLst>
      <p:ext uri="{BB962C8B-B14F-4D97-AF65-F5344CB8AC3E}">
        <p14:creationId xmlns:p14="http://schemas.microsoft.com/office/powerpoint/2010/main" val="360096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eaLnBrk="1" hangingPunct="1">
              <a:lnSpc>
                <a:spcPct val="150000"/>
              </a:lnSpc>
              <a:spcBef>
                <a:spcPct val="0"/>
              </a:spcBef>
            </a:pPr>
            <a:r>
              <a:rPr lang="en-US" altLang="en-US" sz="900" b="0" u="none" dirty="0"/>
              <a:t>Final Rule Requirements:</a:t>
            </a:r>
          </a:p>
          <a:p>
            <a:pPr eaLnBrk="1" hangingPunct="1">
              <a:lnSpc>
                <a:spcPct val="150000"/>
              </a:lnSpc>
              <a:spcBef>
                <a:spcPct val="0"/>
              </a:spcBef>
            </a:pPr>
            <a:endParaRPr lang="en-US" altLang="en-US" sz="900" b="0" u="none" dirty="0"/>
          </a:p>
          <a:p>
            <a:pPr eaLnBrk="1" hangingPunct="1">
              <a:lnSpc>
                <a:spcPct val="150000"/>
              </a:lnSpc>
              <a:spcBef>
                <a:spcPct val="0"/>
              </a:spcBef>
            </a:pPr>
            <a:r>
              <a:rPr lang="en-US" altLang="en-US" sz="900" b="0" u="none" dirty="0"/>
              <a:t>Establishments in the highest-risk industries with 100 or more employees must electronically provide data from their Form 300 Log and Form 301 Incident Report. (Establishments that had a peak workforce of 100 or more employees in the preceding calendar year meet this size requirement.) This is detailed in appendix B to subpart E.</a:t>
            </a:r>
          </a:p>
          <a:p>
            <a:pPr eaLnBrk="1" hangingPunct="1">
              <a:lnSpc>
                <a:spcPct val="150000"/>
              </a:lnSpc>
              <a:spcBef>
                <a:spcPct val="0"/>
              </a:spcBef>
            </a:pPr>
            <a:endParaRPr lang="en-US" altLang="en-US" sz="900" b="0" u="none" dirty="0"/>
          </a:p>
          <a:p>
            <a:pPr eaLnBrk="1" hangingPunct="1">
              <a:lnSpc>
                <a:spcPct val="150000"/>
              </a:lnSpc>
              <a:spcBef>
                <a:spcPct val="0"/>
              </a:spcBef>
            </a:pPr>
            <a:r>
              <a:rPr lang="en-US" altLang="en-US" sz="900" b="0" u="none" dirty="0"/>
              <a:t>Additionally, Establishments in specific high-risk industries with 20 or more employees, as well as all companies with 250 or more employees in industries that are routinely mandated to maintain injury and illness records, must continue to electronically submit data from their Form 300A Annual Summary, as outlined in appendix A to subpart E.</a:t>
            </a:r>
          </a:p>
          <a:p>
            <a:pPr eaLnBrk="1" hangingPunct="1">
              <a:lnSpc>
                <a:spcPct val="150000"/>
              </a:lnSpc>
              <a:spcBef>
                <a:spcPct val="0"/>
              </a:spcBef>
            </a:pPr>
            <a:endParaRPr lang="en-US" altLang="en-US" sz="900" b="0" u="none" dirty="0"/>
          </a:p>
          <a:p>
            <a:pPr eaLnBrk="1" hangingPunct="1">
              <a:lnSpc>
                <a:spcPct val="150000"/>
              </a:lnSpc>
              <a:spcBef>
                <a:spcPct val="0"/>
              </a:spcBef>
            </a:pPr>
            <a:r>
              <a:rPr lang="en-US" altLang="en-US" sz="900" b="0" u="none" dirty="0"/>
              <a:t>It is mandatory for establishments to include their legal company name in their submission.</a:t>
            </a:r>
          </a:p>
          <a:p>
            <a:pPr eaLnBrk="1" hangingPunct="1">
              <a:lnSpc>
                <a:spcPct val="150000"/>
              </a:lnSpc>
              <a:spcBef>
                <a:spcPct val="0"/>
              </a:spcBef>
            </a:pPr>
            <a:endParaRPr lang="en-US" altLang="en-US" sz="900" b="0" u="none" dirty="0"/>
          </a:p>
          <a:p>
            <a:pPr eaLnBrk="1" hangingPunct="1">
              <a:lnSpc>
                <a:spcPct val="150000"/>
              </a:lnSpc>
              <a:spcBef>
                <a:spcPct val="0"/>
              </a:spcBef>
              <a:buFontTx/>
              <a:buNone/>
              <a:defRPr/>
            </a:pPr>
            <a:endParaRPr lang="en-US" alt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EC7B5B-BD50-4AB5-8C4D-765994D73E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mn-cs"/>
            </a:endParaRPr>
          </a:p>
        </p:txBody>
      </p:sp>
      <p:sp>
        <p:nvSpPr>
          <p:cNvPr id="5" name="Header Placeholder 4"/>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Test Question: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22.  OSHA must issue a citation within ___ of the occurrence of the violation: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Three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Six months</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Twelve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Five years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23.  Citations are signed by the OSHA Area Director but they are not effective until they become a final order of: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Assistant Secretary for OSHA</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Occupational Safety and Health Review Commission</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Solicitor of Labor</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Secretary of Labor</a:t>
            </a:r>
          </a:p>
        </p:txBody>
      </p:sp>
    </p:spTree>
    <p:extLst>
      <p:ext uri="{BB962C8B-B14F-4D97-AF65-F5344CB8AC3E}">
        <p14:creationId xmlns:p14="http://schemas.microsoft.com/office/powerpoint/2010/main" val="2873070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https://www.osha.gov/injuryreporting/final-rule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056199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eaLnBrk="1" hangingPunct="1">
              <a:lnSpc>
                <a:spcPct val="150000"/>
              </a:lnSpc>
              <a:spcBef>
                <a:spcPct val="0"/>
              </a:spcBef>
            </a:pPr>
            <a:endParaRPr lang="en-US" altLang="en-US" sz="900" b="1" u="sng" dirty="0"/>
          </a:p>
          <a:p>
            <a:pPr eaLnBrk="1" hangingPunct="1">
              <a:lnSpc>
                <a:spcPct val="150000"/>
              </a:lnSpc>
              <a:spcBef>
                <a:spcPct val="0"/>
              </a:spcBef>
            </a:pPr>
            <a:endParaRPr lang="en-US" altLang="en-US" sz="900" b="1" u="sng" dirty="0"/>
          </a:p>
          <a:p>
            <a:pPr eaLnBrk="1" hangingPunct="1">
              <a:lnSpc>
                <a:spcPct val="150000"/>
              </a:lnSpc>
              <a:spcBef>
                <a:spcPct val="0"/>
              </a:spcBef>
            </a:pPr>
            <a:endParaRPr lang="en-US" altLang="en-US" sz="900" b="1" u="sng" dirty="0"/>
          </a:p>
          <a:p>
            <a:pPr eaLnBrk="1" fontAlgn="auto" hangingPunct="1">
              <a:spcBef>
                <a:spcPts val="0"/>
              </a:spcBef>
              <a:spcAft>
                <a:spcPts val="0"/>
              </a:spcAft>
              <a:defRPr/>
            </a:pPr>
            <a:endParaRPr lang="en-US" sz="900" dirty="0"/>
          </a:p>
          <a:p>
            <a:pPr eaLnBrk="1" hangingPunct="1">
              <a:lnSpc>
                <a:spcPct val="150000"/>
              </a:lnSpc>
              <a:spcBef>
                <a:spcPct val="0"/>
              </a:spcBef>
              <a:buFontTx/>
              <a:buNone/>
              <a:defRPr/>
            </a:pPr>
            <a:endParaRPr lang="en-US" alt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EC7B5B-BD50-4AB5-8C4D-765994D73E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mn-cs"/>
            </a:endParaRPr>
          </a:p>
        </p:txBody>
      </p:sp>
      <p:sp>
        <p:nvSpPr>
          <p:cNvPr id="5" name="Header Placeholder 4"/>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Test Question: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22.  OSHA must issue a citation within ___ of the occurrence of the violation: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Three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Six months</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Twelve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Five years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23.  Citations are signed by the OSHA Area Director but they are not effective until they become a final order of: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Assistant Secretary for OSHA</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Occupational Safety and Health Review Commission</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Solicitor of Labor</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Secretary of Labor</a:t>
            </a:r>
          </a:p>
        </p:txBody>
      </p:sp>
    </p:spTree>
    <p:extLst>
      <p:ext uri="{BB962C8B-B14F-4D97-AF65-F5344CB8AC3E}">
        <p14:creationId xmlns:p14="http://schemas.microsoft.com/office/powerpoint/2010/main" val="1332859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eaLnBrk="1" hangingPunct="1">
              <a:lnSpc>
                <a:spcPct val="150000"/>
              </a:lnSpc>
              <a:spcBef>
                <a:spcPct val="0"/>
              </a:spcBef>
            </a:pPr>
            <a:endParaRPr lang="en-US" altLang="en-US" sz="900" b="1" u="sng" dirty="0"/>
          </a:p>
          <a:p>
            <a:pPr eaLnBrk="1" fontAlgn="auto" hangingPunct="1">
              <a:spcBef>
                <a:spcPts val="0"/>
              </a:spcBef>
              <a:spcAft>
                <a:spcPts val="0"/>
              </a:spcAft>
              <a:defRPr/>
            </a:pPr>
            <a:endParaRPr lang="en-US" sz="900" dirty="0"/>
          </a:p>
          <a:p>
            <a:pPr eaLnBrk="1" hangingPunct="1">
              <a:lnSpc>
                <a:spcPct val="150000"/>
              </a:lnSpc>
              <a:spcBef>
                <a:spcPct val="0"/>
              </a:spcBef>
              <a:buFontTx/>
              <a:buNone/>
              <a:defRPr/>
            </a:pPr>
            <a:endParaRPr lang="en-US" alt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EC7B5B-BD50-4AB5-8C4D-765994D73E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mn-cs"/>
            </a:endParaRPr>
          </a:p>
        </p:txBody>
      </p:sp>
      <p:sp>
        <p:nvSpPr>
          <p:cNvPr id="5" name="Header Placeholder 4"/>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Test Question: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22.  OSHA must issue a citation within ___ of the occurrence of the violation: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Three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Six months</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Twelve months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Five years</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23.  Citations are signed by the OSHA Area Director but they are not effective until they become a final order of: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Assistant Secretary for OSHA</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Occupational Safety and Health Review Commission</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Solicitor of Labor</a:t>
            </a:r>
          </a:p>
          <a:p>
            <a:pPr marL="685800" marR="0" lvl="1" indent="-228600" algn="l" defTabSz="914400" rtl="0" eaLnBrk="0" fontAlgn="base" latinLnBrk="0" hangingPunct="0">
              <a:lnSpc>
                <a:spcPct val="100000"/>
              </a:lnSpc>
              <a:spcBef>
                <a:spcPct val="0"/>
              </a:spcBef>
              <a:spcAft>
                <a:spcPct val="0"/>
              </a:spcAft>
              <a:buClrTx/>
              <a:buSzTx/>
              <a:buFont typeface="Calibri" panose="020F0502020204030204" pitchFamily="34" charset="0"/>
              <a:buAutoNum type="alphaLcPeriod"/>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The Secretary of Labor</a:t>
            </a:r>
          </a:p>
        </p:txBody>
      </p:sp>
    </p:spTree>
    <p:extLst>
      <p:ext uri="{BB962C8B-B14F-4D97-AF65-F5344CB8AC3E}">
        <p14:creationId xmlns:p14="http://schemas.microsoft.com/office/powerpoint/2010/main" val="142818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54</a:t>
            </a:fld>
            <a:endParaRPr lang="en-US" dirty="0"/>
          </a:p>
        </p:txBody>
      </p:sp>
    </p:spTree>
    <p:extLst>
      <p:ext uri="{BB962C8B-B14F-4D97-AF65-F5344CB8AC3E}">
        <p14:creationId xmlns:p14="http://schemas.microsoft.com/office/powerpoint/2010/main" val="1771137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57</a:t>
            </a:fld>
            <a:endParaRPr lang="en-US" dirty="0"/>
          </a:p>
        </p:txBody>
      </p:sp>
    </p:spTree>
    <p:extLst>
      <p:ext uri="{BB962C8B-B14F-4D97-AF65-F5344CB8AC3E}">
        <p14:creationId xmlns:p14="http://schemas.microsoft.com/office/powerpoint/2010/main" val="3963828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835E7-3D4C-47B5-A1F9-0B8662C35655}" type="slidenum">
              <a:rPr lang="en-US" smtClean="0"/>
              <a:t>59</a:t>
            </a:fld>
            <a:endParaRPr lang="en-US"/>
          </a:p>
        </p:txBody>
      </p:sp>
    </p:spTree>
    <p:extLst>
      <p:ext uri="{BB962C8B-B14F-4D97-AF65-F5344CB8AC3E}">
        <p14:creationId xmlns:p14="http://schemas.microsoft.com/office/powerpoint/2010/main" val="73209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a typeface="ＭＳ Ｐゴシック" pitchFamily="34" charset="-128"/>
              </a:rPr>
              <a:t>The </a:t>
            </a:r>
            <a:r>
              <a:rPr lang="en-US" sz="1200" b="1" dirty="0">
                <a:ea typeface="ＭＳ Ｐゴシック" pitchFamily="34" charset="-128"/>
              </a:rPr>
              <a:t>OSHA Job Safety and Health: It's the Law</a:t>
            </a:r>
            <a:r>
              <a:rPr lang="en-US" sz="1200" dirty="0">
                <a:ea typeface="ＭＳ Ｐゴシック" pitchFamily="34" charset="-128"/>
              </a:rPr>
              <a:t> poster, available for free from OSHA, informs workers of their rights under the Occupational Safety and Health Act. All covered employers are required to display the poster in their workplace. Employers do not need to replace previous versions of the poster. Employers must display the poster in a</a:t>
            </a:r>
            <a:r>
              <a:rPr lang="en-US" sz="1200" baseline="0" dirty="0">
                <a:ea typeface="ＭＳ Ｐゴシック" pitchFamily="34" charset="-128"/>
              </a:rPr>
              <a:t> prominent </a:t>
            </a:r>
            <a:r>
              <a:rPr lang="en-US" sz="1200" dirty="0">
                <a:ea typeface="ＭＳ Ｐゴシック" pitchFamily="34" charset="-128"/>
              </a:rPr>
              <a:t>place where workers can see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a typeface="ＭＳ Ｐゴシック" pitchFamily="34" charset="-128"/>
            </a:endParaRPr>
          </a:p>
          <a:p>
            <a:r>
              <a:rPr lang="en-US" sz="1200" b="0" i="0" kern="1200" dirty="0">
                <a:solidFill>
                  <a:schemeClr val="tx1"/>
                </a:solidFill>
                <a:effectLst/>
                <a:latin typeface="+mn-lt"/>
                <a:ea typeface="ＭＳ Ｐゴシック" charset="0"/>
                <a:cs typeface="+mn-cs"/>
              </a:rPr>
              <a:t>The poster is also available in Spanish, Arabic, Cebuano, Chinese, Haitian Creole, Korean, Marshallese, Nepali, Polish, Portuguese, Tagalog, and Vietnamese. (Marshallese translation was newly produced in 2022!)</a:t>
            </a:r>
            <a:endParaRPr lang="en-US" sz="1200" b="0" i="0" u="none" strike="noStrike" kern="1200" dirty="0">
              <a:solidFill>
                <a:schemeClr val="tx1"/>
              </a:solidFill>
              <a:effectLst/>
              <a:latin typeface="+mn-lt"/>
              <a:ea typeface="ＭＳ Ｐゴシック" charset="0"/>
              <a:cs typeface="+mn-cs"/>
            </a:endParaRPr>
          </a:p>
          <a:p>
            <a:br>
              <a:rPr lang="en-US" dirty="0"/>
            </a:br>
            <a:endParaRPr lang="en-US" sz="12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60</a:t>
            </a:fld>
            <a:endParaRPr lang="en-US"/>
          </a:p>
        </p:txBody>
      </p:sp>
    </p:spTree>
    <p:extLst>
      <p:ext uri="{BB962C8B-B14F-4D97-AF65-F5344CB8AC3E}">
        <p14:creationId xmlns:p14="http://schemas.microsoft.com/office/powerpoint/2010/main" val="375576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61</a:t>
            </a:fld>
            <a:endParaRPr lang="en-US" dirty="0"/>
          </a:p>
        </p:txBody>
      </p:sp>
    </p:spTree>
    <p:extLst>
      <p:ext uri="{BB962C8B-B14F-4D97-AF65-F5344CB8AC3E}">
        <p14:creationId xmlns:p14="http://schemas.microsoft.com/office/powerpoint/2010/main" val="3050734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fld id="{9505CB53-ADB6-3642-827B-3EFBBB2DBE0A}" type="slidenum">
              <a:rPr lang="en-US"/>
              <a:pPr/>
              <a:t>62</a:t>
            </a:fld>
            <a:endParaRPr lang="en-US" dirty="0"/>
          </a:p>
        </p:txBody>
      </p:sp>
    </p:spTree>
    <p:extLst>
      <p:ext uri="{BB962C8B-B14F-4D97-AF65-F5344CB8AC3E}">
        <p14:creationId xmlns:p14="http://schemas.microsoft.com/office/powerpoint/2010/main" val="234358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3</a:t>
            </a:fld>
            <a:endParaRPr lang="en-US" dirty="0"/>
          </a:p>
        </p:txBody>
      </p:sp>
    </p:spTree>
    <p:extLst>
      <p:ext uri="{BB962C8B-B14F-4D97-AF65-F5344CB8AC3E}">
        <p14:creationId xmlns:p14="http://schemas.microsoft.com/office/powerpoint/2010/main" val="59374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Julie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became Acting Secretary of Labor or March 11, 2023. She was previously confirmed by the Senate to serve as the deputy secretary of labor on July 13, 2021.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Douglas L. Parker</a:t>
            </a:r>
          </a:p>
          <a:p>
            <a:r>
              <a:rPr lang="en-US" dirty="0">
                <a:latin typeface="Arial" panose="020B0604020202020204" pitchFamily="34" charset="0"/>
                <a:cs typeface="Arial" panose="020B0604020202020204" pitchFamily="34" charset="0"/>
              </a:rPr>
              <a:t>Assistant Secretary of Labor for Occupational Safety and Health (sworn in on November 3, 2021)</a:t>
            </a:r>
          </a:p>
          <a:p>
            <a:r>
              <a:rPr lang="en-US" dirty="0">
                <a:latin typeface="Arial" panose="020B0604020202020204" pitchFamily="34" charset="0"/>
                <a:cs typeface="Arial" panose="020B0604020202020204" pitchFamily="34" charset="0"/>
              </a:rPr>
              <a:t>Served as Deputy Assistant Secretary for Policy in the Department of Labor’s Mine Safety and Health Administration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James (Jim) Frederick</a:t>
            </a:r>
          </a:p>
          <a:p>
            <a:r>
              <a:rPr lang="en-US" dirty="0">
                <a:latin typeface="Arial" panose="020B0604020202020204" pitchFamily="34" charset="0"/>
                <a:cs typeface="Arial" panose="020B0604020202020204" pitchFamily="34" charset="0"/>
              </a:rPr>
              <a:t>Deputy Assistant Secretary of Labor for Occupational Safety and Health </a:t>
            </a:r>
          </a:p>
          <a:p>
            <a:r>
              <a:rPr lang="en-US" dirty="0">
                <a:latin typeface="Arial" panose="020B0604020202020204" pitchFamily="34" charset="0"/>
                <a:cs typeface="Arial" panose="020B0604020202020204" pitchFamily="34" charset="0"/>
              </a:rPr>
              <a:t>United Steelworkers union (USW), Assistant Director of Health, Safety and Environment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Julie Su </a:t>
            </a:r>
          </a:p>
          <a:p>
            <a:r>
              <a:rPr lang="en-US" dirty="0">
                <a:latin typeface="Arial" panose="020B0604020202020204" pitchFamily="34" charset="0"/>
                <a:cs typeface="Arial" panose="020B0604020202020204" pitchFamily="34" charset="0"/>
              </a:rPr>
              <a:t>Amanda Edens joined the Occupational Safety and Health Administration in 1985 as an industrial hygienist. In 2002, she served as the director for the Office of Chemical Hazards-Metals in OSHA’s Directorate of Standards and Guidance, and in 2007 became deputy director of the Directorate of Standards and Guidance. Ms. Edens has also served on details as acting director for the agency’s Directorate of Evaluation and Analysis and Directorate of Enforcement Programs.</a:t>
            </a:r>
          </a:p>
        </p:txBody>
      </p:sp>
      <p:sp>
        <p:nvSpPr>
          <p:cNvPr id="4" name="Slide Number Placeholder 3"/>
          <p:cNvSpPr>
            <a:spLocks noGrp="1"/>
          </p:cNvSpPr>
          <p:nvPr>
            <p:ph type="sldNum" sz="quarter" idx="5"/>
          </p:nvPr>
        </p:nvSpPr>
        <p:spPr/>
        <p:txBody>
          <a:bodyPr/>
          <a:lstStyle/>
          <a:p>
            <a:fld id="{ABE2779E-D1FA-B94E-B00B-BB69D64E6083}" type="slidenum">
              <a:rPr lang="en-US" smtClean="0"/>
              <a:pPr/>
              <a:t>5</a:t>
            </a:fld>
            <a:endParaRPr lang="en-US" dirty="0"/>
          </a:p>
        </p:txBody>
      </p:sp>
    </p:spTree>
    <p:extLst>
      <p:ext uri="{BB962C8B-B14F-4D97-AF65-F5344CB8AC3E}">
        <p14:creationId xmlns:p14="http://schemas.microsoft.com/office/powerpoint/2010/main" val="322733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6</a:t>
            </a:fld>
            <a:endParaRPr lang="en-US" dirty="0"/>
          </a:p>
        </p:txBody>
      </p:sp>
    </p:spTree>
    <p:extLst>
      <p:ext uri="{BB962C8B-B14F-4D97-AF65-F5344CB8AC3E}">
        <p14:creationId xmlns:p14="http://schemas.microsoft.com/office/powerpoint/2010/main" val="87050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t>
            </a:r>
            <a:r>
              <a:rPr lang="en-US" altLang="en-US" b="1" dirty="0"/>
              <a:t>Note to presenters</a:t>
            </a:r>
            <a:r>
              <a:rPr lang="en-US" altLang="en-US" dirty="0"/>
              <a:t>:  For a PPT on OSHA’s penalty levels,</a:t>
            </a:r>
            <a:r>
              <a:rPr lang="en-US" altLang="en-US" baseline="0" dirty="0"/>
              <a:t> see the O drive at DCSP/CAS Resources/Presentations/Penalties/.]</a:t>
            </a:r>
            <a:endParaRPr lang="en-US" altLang="en-US" dirty="0"/>
          </a:p>
          <a:p>
            <a:endParaRPr lang="en-US" dirty="0"/>
          </a:p>
          <a:p>
            <a:r>
              <a:rPr lang="en-US" sz="1200" b="0" i="0" kern="1200" dirty="0">
                <a:solidFill>
                  <a:schemeClr val="tx1"/>
                </a:solidFill>
                <a:effectLst/>
                <a:latin typeface="+mn-lt"/>
                <a:ea typeface="ＭＳ Ｐゴシック" charset="0"/>
                <a:cs typeface="+mn-cs"/>
              </a:rPr>
              <a:t>Below are the maximum penalty amounts, with the annual adjustment for inflation, that may be assessed after Jan. 15, 2024.</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7</a:t>
            </a:fld>
            <a:endParaRPr lang="en-US"/>
          </a:p>
        </p:txBody>
      </p:sp>
    </p:spTree>
    <p:extLst>
      <p:ext uri="{BB962C8B-B14F-4D97-AF65-F5344CB8AC3E}">
        <p14:creationId xmlns:p14="http://schemas.microsoft.com/office/powerpoint/2010/main" val="208218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en-US" b="1" u="sng" dirty="0"/>
              <a:t>PRELIMINARY</a:t>
            </a:r>
            <a:r>
              <a:rPr lang="en-US" dirty="0"/>
              <a:t> list of the top 10 most frequently cited standards following inspections of worksites by federal OSHA (all federal RIDs). OSHA publishes this list to alert employers about these commonly cited standards so they can take steps to find and fix recognized hazards addressed in these and other standards before OSHA shows up. </a:t>
            </a:r>
          </a:p>
          <a:p>
            <a:endParaRPr lang="en-US" dirty="0"/>
          </a:p>
          <a:p>
            <a:r>
              <a:rPr lang="en-US" dirty="0"/>
              <a:t>[The list is </a:t>
            </a:r>
            <a:r>
              <a:rPr lang="en-US" baseline="0" dirty="0"/>
              <a:t>very similar to the list for FY 2021– it is the same ten standards in a slightly different order.]</a:t>
            </a:r>
          </a:p>
          <a:p>
            <a:endParaRPr lang="en-US" dirty="0"/>
          </a:p>
          <a:p>
            <a:r>
              <a:rPr lang="en-US" dirty="0"/>
              <a:t>The following slides show the top 5 sub-sections that</a:t>
            </a:r>
            <a:r>
              <a:rPr lang="en-US" baseline="0" dirty="0"/>
              <a:t> OSHA cites for each of these standards. Again, this is preliminary and subject to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were about 47,000 citations in total, and citations under these top ten account for a bit more than half of them (more than 24,000).)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Note: Slide deck updated 8-25-23.</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EF4D614-0816-4155-8781-76D9B2524AB5}" type="slidenum">
              <a:rPr lang="en-US" smtClean="0"/>
              <a:t>8</a:t>
            </a:fld>
            <a:endParaRPr lang="en-US" dirty="0"/>
          </a:p>
        </p:txBody>
      </p:sp>
    </p:spTree>
    <p:extLst>
      <p:ext uri="{BB962C8B-B14F-4D97-AF65-F5344CB8AC3E}">
        <p14:creationId xmlns:p14="http://schemas.microsoft.com/office/powerpoint/2010/main" val="52973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PRELMINARY list of the top 10 most frequently cited OSHA</a:t>
            </a:r>
            <a:r>
              <a:rPr lang="en-US" baseline="0" dirty="0"/>
              <a:t> standards during inspections of </a:t>
            </a:r>
            <a:r>
              <a:rPr lang="en-US" b="1" baseline="0" dirty="0"/>
              <a:t>general industry worksites </a:t>
            </a:r>
            <a:r>
              <a:rPr lang="en-US" baseline="0" dirty="0"/>
              <a:t>in FY 2022. </a:t>
            </a:r>
            <a:r>
              <a:rPr lang="en-US" sz="1200" b="0" i="0" kern="1200" dirty="0">
                <a:solidFill>
                  <a:schemeClr val="tx1"/>
                </a:solidFill>
                <a:effectLst/>
                <a:latin typeface="+mn-lt"/>
                <a:ea typeface="+mn-ea"/>
                <a:cs typeface="+mn-cs"/>
              </a:rPr>
              <a:t>OSHA uses the term "general industry" to refer to all industries not included in agriculture, construction or maritime. </a:t>
            </a:r>
            <a:r>
              <a:rPr lang="en-US" baseline="0" dirty="0"/>
              <a:t>NOTE: Final FY 2022 numbers are not available until April 2023. This top 10 list is based on data pulled 01/11/2023 (OIS Standards Cited Report: All Fed RIDS, Industry Sector: General Industry, Issuance Dates: 10/1/2021-9/30/2022, Standard Level: Std Part and Sect)</a:t>
            </a:r>
            <a:endParaRPr lang="en-US" dirty="0"/>
          </a:p>
          <a:p>
            <a:endParaRPr lang="en-US" sz="1200" b="0" i="0" kern="1200" dirty="0">
              <a:solidFill>
                <a:schemeClr val="tx1"/>
              </a:solidFill>
              <a:effectLst/>
              <a:latin typeface="+mn-lt"/>
              <a:ea typeface="+mn-ea"/>
              <a:cs typeface="+mn-cs"/>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COVID-19 Healthcare Emergency Temporary Standard (ETS) at 1910.502 was issued on June 21, 2021. Under the OSH Act, an ETS is effective until superseded by a permanent standard – a process contemplated by the OSH Act to occur within 6 months of the ETS’s promulgation. 29 U.S.C. 655(c). OSHA intends to continue to work expeditiously to issue a final standard that will protect healthcare workers from COVID-19 hazards, and will do so as it also considers its broader infectious disease rulemaking. However, given that a final rule cannot be completed in a timeframe approaching the one contemplated by the OSH Act, on December 27, 2021, OSHA withdrew the non-recordkeeping portions. The COVID-19 log and reporting provisions, 29 CFR 1910.502(q)(2)(ii), (q)(3)(ii)-(iv), and (r), remain in effect. These provisions were adopted under a separate provision of the OSH Act, section 8, and OSHA found good cause to forgo notice and comment in light of the grave danger presented by the pandemic. See 86 FR 32559.</a:t>
            </a:r>
            <a:endParaRPr lang="en-US" sz="1800" dirty="0">
              <a:effectLst/>
              <a:latin typeface="Calibri" panose="020F0502020204030204" pitchFamily="34" charset="0"/>
              <a:ea typeface="Calibri" panose="020F0502020204030204" pitchFamily="34"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4D614-0816-4155-8781-76D9B2524A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83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10</a:t>
            </a:fld>
            <a:endParaRPr lang="en-US" dirty="0"/>
          </a:p>
        </p:txBody>
      </p:sp>
    </p:spTree>
    <p:extLst>
      <p:ext uri="{BB962C8B-B14F-4D97-AF65-F5344CB8AC3E}">
        <p14:creationId xmlns:p14="http://schemas.microsoft.com/office/powerpoint/2010/main" val="183016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a:prstGeom prst="rect">
            <a:avLst/>
          </a:prstGeom>
        </p:spPr>
        <p:txBody>
          <a:bodyPr anchor="ctr"/>
          <a:lstStyle>
            <a:lvl1pPr>
              <a:defRPr>
                <a:solidFill>
                  <a:srgbClr val="182C8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5720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cxnSp>
        <p:nvCxnSpPr>
          <p:cNvPr id="5" name="Straight Connector 4"/>
          <p:cNvCxnSpPr/>
          <p:nvPr userDrawn="1"/>
        </p:nvCxnSpPr>
        <p:spPr>
          <a:xfrm>
            <a:off x="1447800" y="3810000"/>
            <a:ext cx="6096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8229600" cy="1143000"/>
          </a:xfrm>
          <a:prstGeom prst="rect">
            <a:avLst/>
          </a:prstGeom>
        </p:spPr>
        <p:txBody>
          <a:bodyPr/>
          <a:lstStyle>
            <a:lvl1pPr>
              <a:defRPr/>
            </a:lvl1pPr>
          </a:lstStyle>
          <a:p>
            <a:r>
              <a:rPr lang="en-US" dirty="0"/>
              <a:t>OSHA</a:t>
            </a:r>
          </a:p>
        </p:txBody>
      </p:sp>
    </p:spTree>
    <p:extLst>
      <p:ext uri="{BB962C8B-B14F-4D97-AF65-F5344CB8AC3E}">
        <p14:creationId xmlns:p14="http://schemas.microsoft.com/office/powerpoint/2010/main" val="265358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DCDDFED-EB92-4C66-AD0A-4623B49DA319}" type="slidenum">
              <a:rPr lang="en-US" altLang="en-US"/>
              <a:pPr>
                <a:defRPr/>
              </a:pPr>
              <a:t>‹#›</a:t>
            </a:fld>
            <a:endParaRPr lang="en-US" altLang="en-US" dirty="0"/>
          </a:p>
        </p:txBody>
      </p:sp>
    </p:spTree>
    <p:extLst>
      <p:ext uri="{BB962C8B-B14F-4D97-AF65-F5344CB8AC3E}">
        <p14:creationId xmlns:p14="http://schemas.microsoft.com/office/powerpoint/2010/main" val="12835747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F15A-DDE0-59C0-AD29-657A8CF5CD7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48B146E-5B0E-8DCD-CCD5-081B069B319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25CC174-8F70-D5A3-F640-D296EB250E24}"/>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5" name="Footer Placeholder 4">
            <a:extLst>
              <a:ext uri="{FF2B5EF4-FFF2-40B4-BE49-F238E27FC236}">
                <a16:creationId xmlns:a16="http://schemas.microsoft.com/office/drawing/2014/main" id="{74F194B7-2544-AFFE-705C-FA533764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2EACD-AABD-AE00-0D0F-99B921F53DEE}"/>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1870828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0054-C114-8D11-15FB-B624A9CEA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392A8-E28A-3B44-94E8-DD10B67EE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15789-F731-F10F-4262-289A365978B8}"/>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5" name="Footer Placeholder 4">
            <a:extLst>
              <a:ext uri="{FF2B5EF4-FFF2-40B4-BE49-F238E27FC236}">
                <a16:creationId xmlns:a16="http://schemas.microsoft.com/office/drawing/2014/main" id="{019DD6DA-E2DE-4133-6B4E-2F40A1EC3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65EE4-2895-953A-82BD-45F3A3FC37FC}"/>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382370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F6C0-81BE-CF1B-BEB2-199C2194EE2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8376099-B3D8-2619-4FAC-1D11CCE092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8C34AC-E92D-EA32-0DFE-5221B451E496}"/>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5" name="Footer Placeholder 4">
            <a:extLst>
              <a:ext uri="{FF2B5EF4-FFF2-40B4-BE49-F238E27FC236}">
                <a16:creationId xmlns:a16="http://schemas.microsoft.com/office/drawing/2014/main" id="{9EC1E109-5F83-53C5-64D6-0DA6122CE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D74E1-D66C-A01B-85B7-7C5B7FBA6057}"/>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14452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FD68-5954-9EB1-F5A9-B39FEB6EB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3DFF04-4655-6914-C885-936AC27669D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164D3D-2B19-9089-59E5-C5C402A4029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7BE5BE-AE6A-ACB1-2070-5939ADA3CFF9}"/>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6" name="Footer Placeholder 5">
            <a:extLst>
              <a:ext uri="{FF2B5EF4-FFF2-40B4-BE49-F238E27FC236}">
                <a16:creationId xmlns:a16="http://schemas.microsoft.com/office/drawing/2014/main" id="{3CE19732-BD52-88DC-5235-3EDF97BF2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E5978-35B5-9D1A-BAED-F2634B74CAFA}"/>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79137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494D-8FA6-D20E-2A9A-5205AC8A78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77FFC-C7C7-F2C4-0F71-7A88437B5CD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AE16D-458C-AECC-0AB9-CAF2FAE1E37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AA1D3B-24BF-DD7C-6CDE-1B42FEE252F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953D2-92EB-DF4F-4091-78B68A5D923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BF384-73D8-8749-B5EA-458904D745BD}"/>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8" name="Footer Placeholder 7">
            <a:extLst>
              <a:ext uri="{FF2B5EF4-FFF2-40B4-BE49-F238E27FC236}">
                <a16:creationId xmlns:a16="http://schemas.microsoft.com/office/drawing/2014/main" id="{8ABD62F2-6A49-52B9-8AB2-5B85269A9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43585D-304C-511C-FFE6-6F31BF699F9D}"/>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2601790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9B8A-214F-EEF8-3220-42C76BD1B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63BE54-45F1-D1D4-DC3A-4103E2834694}"/>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4" name="Footer Placeholder 3">
            <a:extLst>
              <a:ext uri="{FF2B5EF4-FFF2-40B4-BE49-F238E27FC236}">
                <a16:creationId xmlns:a16="http://schemas.microsoft.com/office/drawing/2014/main" id="{41D072AA-6E1E-B8FD-8761-CCEC66A5D2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EED16-2A75-A76E-B389-5A73E93B7E37}"/>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185531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6F6C7A-EFA6-9793-F14C-DCE2FC8203FB}"/>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3" name="Footer Placeholder 2">
            <a:extLst>
              <a:ext uri="{FF2B5EF4-FFF2-40B4-BE49-F238E27FC236}">
                <a16:creationId xmlns:a16="http://schemas.microsoft.com/office/drawing/2014/main" id="{18C4F265-33FB-04A3-761F-D543048F41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DFC3A-7421-F452-FD38-C7DED6DE1CCC}"/>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102177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5FC7-CF0C-CBCC-E65D-B99013D4F7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26CBC86-442B-8E02-EA3F-7DC6200F0F6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86E809-6BDD-52B5-830F-7AE73B12BF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4E588F-BB37-BEB8-4087-12E9F03E782B}"/>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6" name="Footer Placeholder 5">
            <a:extLst>
              <a:ext uri="{FF2B5EF4-FFF2-40B4-BE49-F238E27FC236}">
                <a16:creationId xmlns:a16="http://schemas.microsoft.com/office/drawing/2014/main" id="{B9044771-4A49-B1A2-7B2A-617AC0967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CFE5D-93FD-6CAF-93B0-AF23222A6814}"/>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7591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477000" cy="1143000"/>
          </a:xfrm>
          <a:prstGeom prst="rect">
            <a:avLst/>
          </a:prstGeom>
        </p:spPr>
        <p:txBody>
          <a:bodyPr anchor="ctr"/>
          <a:lstStyle>
            <a:lvl1pPr algn="l">
              <a:lnSpc>
                <a:spcPct val="90000"/>
              </a:lnSpc>
              <a:defRPr sz="3600" baseline="0">
                <a:solidFill>
                  <a:srgbClr val="FFFFFF"/>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2362200"/>
            <a:ext cx="8229600" cy="3763963"/>
          </a:xfrm>
          <a:prstGeom prst="rect">
            <a:avLst/>
          </a:prstGeom>
        </p:spPr>
        <p:txBody>
          <a:bodyPr/>
          <a:lstStyle>
            <a:lvl1pPr marL="342900" indent="-342900">
              <a:spcBef>
                <a:spcPts val="1200"/>
              </a:spcBef>
              <a:buClr>
                <a:srgbClr val="0070C0"/>
              </a:buClr>
              <a:buFont typeface="Wingdings" charset="2"/>
              <a:buChar char="§"/>
              <a:defRPr baseline="0">
                <a:latin typeface="Calibri" panose="020F0502020204030204" pitchFamily="34" charset="0"/>
              </a:defRPr>
            </a:lvl1pPr>
            <a:lvl2pPr>
              <a:spcBef>
                <a:spcPts val="1200"/>
              </a:spcBef>
              <a:defRPr baseline="0">
                <a:latin typeface="Calibri" panose="020F0502020204030204" pitchFamily="34" charset="0"/>
              </a:defRPr>
            </a:lvl2pPr>
            <a:lvl3pPr>
              <a:spcBef>
                <a:spcPts val="1200"/>
              </a:spcBef>
              <a:buClr>
                <a:srgbClr val="0070C0"/>
              </a:buClr>
              <a:defRPr baseline="0">
                <a:latin typeface="Calibri" panose="020F0502020204030204" pitchFamily="34" charset="0"/>
              </a:defRPr>
            </a:lvl3pPr>
            <a:lvl4pPr>
              <a:spcBef>
                <a:spcPts val="1200"/>
              </a:spcBef>
              <a:defRPr baseline="0">
                <a:latin typeface="Calibri" panose="020F0502020204030204" pitchFamily="34" charset="0"/>
              </a:defRPr>
            </a:lvl4pPr>
            <a:lvl5pPr>
              <a:spcBef>
                <a:spcPts val="1200"/>
              </a:spcBef>
              <a:defRPr baseline="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64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42AE-7C36-8CA5-2490-869229D096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48B1F5-F331-99D8-1CF7-9363C1156F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0649E8-1C3C-76C3-F5A2-DB0B650B5A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85F81B-E998-6E77-C208-51BC0CEAC961}"/>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6" name="Footer Placeholder 5">
            <a:extLst>
              <a:ext uri="{FF2B5EF4-FFF2-40B4-BE49-F238E27FC236}">
                <a16:creationId xmlns:a16="http://schemas.microsoft.com/office/drawing/2014/main" id="{9B6806BB-9FBC-ED66-F0F9-5A10C5E0E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4483C-18A6-AA81-4593-762D9FE88E30}"/>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2645683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0348-2D01-042A-6DC2-B9B8868137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B647A-2804-25B8-394F-E1E25C9E14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B079-D54C-5E63-9931-98DC24753801}"/>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5" name="Footer Placeholder 4">
            <a:extLst>
              <a:ext uri="{FF2B5EF4-FFF2-40B4-BE49-F238E27FC236}">
                <a16:creationId xmlns:a16="http://schemas.microsoft.com/office/drawing/2014/main" id="{BD853F19-7135-B603-20ED-4BA6D6CEB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F4369-F859-2880-48F2-79C2750231D8}"/>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98860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FF9FC-4D39-7B74-139E-CB0A5BB7A19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EE9B80-1A6B-2040-B65B-25CF15C1ACD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1F8C5-8262-1264-7EDF-5687ECE2D574}"/>
              </a:ext>
            </a:extLst>
          </p:cNvPr>
          <p:cNvSpPr>
            <a:spLocks noGrp="1"/>
          </p:cNvSpPr>
          <p:nvPr>
            <p:ph type="dt" sz="half" idx="10"/>
          </p:nvPr>
        </p:nvSpPr>
        <p:spPr/>
        <p:txBody>
          <a:bodyPr/>
          <a:lstStyle/>
          <a:p>
            <a:fld id="{ED50A990-8E8C-43D1-B649-47F7E967E864}" type="datetimeFigureOut">
              <a:rPr lang="en-US" smtClean="0"/>
              <a:t>4/11/2024</a:t>
            </a:fld>
            <a:endParaRPr lang="en-US"/>
          </a:p>
        </p:txBody>
      </p:sp>
      <p:sp>
        <p:nvSpPr>
          <p:cNvPr id="5" name="Footer Placeholder 4">
            <a:extLst>
              <a:ext uri="{FF2B5EF4-FFF2-40B4-BE49-F238E27FC236}">
                <a16:creationId xmlns:a16="http://schemas.microsoft.com/office/drawing/2014/main" id="{2BA3AE07-0956-8141-31BE-9A33A5CB6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2709B-755C-737F-0ADB-5B0ED5D419A8}"/>
              </a:ext>
            </a:extLst>
          </p:cNvPr>
          <p:cNvSpPr>
            <a:spLocks noGrp="1"/>
          </p:cNvSpPr>
          <p:nvPr>
            <p:ph type="sldNum" sz="quarter" idx="12"/>
          </p:nvPr>
        </p:nvSpPr>
        <p:spPr/>
        <p:txBody>
          <a:bodyPr/>
          <a:lstStyle/>
          <a:p>
            <a:fld id="{D4BF73BB-35D6-45EA-9E9B-CDDBCA2C5029}" type="slidenum">
              <a:rPr lang="en-US" smtClean="0"/>
              <a:t>‹#›</a:t>
            </a:fld>
            <a:endParaRPr lang="en-US"/>
          </a:p>
        </p:txBody>
      </p:sp>
    </p:spTree>
    <p:extLst>
      <p:ext uri="{BB962C8B-B14F-4D97-AF65-F5344CB8AC3E}">
        <p14:creationId xmlns:p14="http://schemas.microsoft.com/office/powerpoint/2010/main" val="392621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182C8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a:prstGeom prst="rect">
            <a:avLst/>
          </a:prstGeom>
        </p:spPr>
        <p:txBody>
          <a:bodyPr anchor="ctr"/>
          <a:lstStyle>
            <a:lvl1pPr algn="l">
              <a:lnSpc>
                <a:spcPct val="90000"/>
              </a:lnSpc>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1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a:prstGeom prst="rect">
            <a:avLst/>
          </a:prstGeom>
        </p:spPr>
        <p:txBody>
          <a:bodyPr anchor="ctr"/>
          <a:lstStyle>
            <a:lvl1pPr algn="l">
              <a:lnSpc>
                <a:spcPct val="90000"/>
              </a:lnSpc>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419350"/>
            <a:ext cx="4040188"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3059112"/>
            <a:ext cx="4040188"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419350"/>
            <a:ext cx="4041775"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3059112"/>
            <a:ext cx="4041775"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00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a:prstGeom prst="rect">
            <a:avLst/>
          </a:prstGeom>
        </p:spPr>
        <p:txBody>
          <a:bodyPr anchor="ctr"/>
          <a:lstStyle>
            <a:lvl1pPr algn="l">
              <a:lnSpc>
                <a:spcPct val="90000"/>
              </a:lnSpc>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063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8229600" cy="1143000"/>
          </a:xfrm>
          <a:prstGeom prst="rect">
            <a:avLst/>
          </a:prstGeom>
        </p:spPr>
        <p:txBody>
          <a:bodyPr/>
          <a:lstStyle>
            <a:lvl1pPr>
              <a:defRPr/>
            </a:lvl1pPr>
          </a:lstStyle>
          <a:p>
            <a:r>
              <a:rPr lang="en-US" dirty="0"/>
              <a:t>OSHA</a:t>
            </a:r>
          </a:p>
        </p:txBody>
      </p:sp>
    </p:spTree>
    <p:extLst>
      <p:ext uri="{BB962C8B-B14F-4D97-AF65-F5344CB8AC3E}">
        <p14:creationId xmlns:p14="http://schemas.microsoft.com/office/powerpoint/2010/main" val="148416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6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3" cstate="email">
            <a:extLst>
              <a:ext uri="{28A0092B-C50C-407E-A947-70E740481C1C}">
                <a14:useLocalDpi xmlns:a14="http://schemas.microsoft.com/office/drawing/2010/main" val="0"/>
              </a:ext>
            </a:extLst>
          </a:blip>
          <a:stretch>
            <a:fillRect/>
          </a:stretch>
        </p:blipFill>
        <p:spPr bwMode="auto">
          <a:xfrm>
            <a:off x="6934200" y="6248400"/>
            <a:ext cx="1905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4" cstate="email">
            <a:extLst>
              <a:ext uri="{28A0092B-C50C-407E-A947-70E740481C1C}">
                <a14:useLocalDpi xmlns:a14="http://schemas.microsoft.com/office/drawing/2010/main" val="0"/>
              </a:ext>
            </a:extLst>
          </a:blip>
          <a:srcRect r="4762"/>
          <a:stretch/>
        </p:blipFill>
        <p:spPr>
          <a:xfrm>
            <a:off x="-2" y="0"/>
            <a:ext cx="9171432" cy="2216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79" r:id="rId9"/>
    <p:sldLayoutId id="2147483680" r:id="rId10"/>
    <p:sldLayoutId id="2147483681" r:id="rId11"/>
  </p:sldLayoutIdLst>
  <p:txStyles>
    <p:titleStyle>
      <a:lvl1pPr algn="ctr" rtl="0" eaLnBrk="1" fontAlgn="base" hangingPunct="1">
        <a:spcBef>
          <a:spcPct val="0"/>
        </a:spcBef>
        <a:spcAft>
          <a:spcPct val="0"/>
        </a:spcAft>
        <a:defRPr sz="4000" b="1">
          <a:solidFill>
            <a:schemeClr val="accent2"/>
          </a:solidFill>
          <a:latin typeface="+mj-lt"/>
          <a:ea typeface="ＭＳ Ｐゴシック" charset="0"/>
          <a:cs typeface="+mj-cs"/>
        </a:defRPr>
      </a:lvl1pPr>
      <a:lvl2pPr algn="ctr" rtl="0" eaLnBrk="1" fontAlgn="base" hangingPunct="1">
        <a:spcBef>
          <a:spcPct val="0"/>
        </a:spcBef>
        <a:spcAft>
          <a:spcPct val="0"/>
        </a:spcAft>
        <a:defRPr sz="4000" b="1">
          <a:solidFill>
            <a:schemeClr val="accent2"/>
          </a:solidFill>
          <a:latin typeface="Arial" charset="0"/>
          <a:ea typeface="ＭＳ Ｐゴシック" charset="0"/>
        </a:defRPr>
      </a:lvl2pPr>
      <a:lvl3pPr algn="ctr" rtl="0" eaLnBrk="1" fontAlgn="base" hangingPunct="1">
        <a:spcBef>
          <a:spcPct val="0"/>
        </a:spcBef>
        <a:spcAft>
          <a:spcPct val="0"/>
        </a:spcAft>
        <a:defRPr sz="4000" b="1">
          <a:solidFill>
            <a:schemeClr val="accent2"/>
          </a:solidFill>
          <a:latin typeface="Arial" charset="0"/>
          <a:ea typeface="ＭＳ Ｐゴシック" charset="0"/>
        </a:defRPr>
      </a:lvl3pPr>
      <a:lvl4pPr algn="ctr" rtl="0" eaLnBrk="1" fontAlgn="base" hangingPunct="1">
        <a:spcBef>
          <a:spcPct val="0"/>
        </a:spcBef>
        <a:spcAft>
          <a:spcPct val="0"/>
        </a:spcAft>
        <a:defRPr sz="4000" b="1">
          <a:solidFill>
            <a:schemeClr val="accent2"/>
          </a:solidFill>
          <a:latin typeface="Arial" charset="0"/>
          <a:ea typeface="ＭＳ Ｐゴシック" charset="0"/>
        </a:defRPr>
      </a:lvl4pPr>
      <a:lvl5pPr algn="ctr" rtl="0" eaLnBrk="1" fontAlgn="base" hangingPunct="1">
        <a:spcBef>
          <a:spcPct val="0"/>
        </a:spcBef>
        <a:spcAft>
          <a:spcPct val="0"/>
        </a:spcAft>
        <a:defRPr sz="4000" b="1">
          <a:solidFill>
            <a:schemeClr val="accent2"/>
          </a:solidFill>
          <a:latin typeface="Arial" charset="0"/>
          <a:ea typeface="ＭＳ Ｐゴシック"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48C99-D23F-FBCD-15EA-4E3B641750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73FD5-8A1E-07F6-FF9F-E8F2489587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D2E03-8E95-CB1C-AF02-133129EBAE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D50A990-8E8C-43D1-B649-47F7E967E864}" type="datetimeFigureOut">
              <a:rPr lang="en-US" smtClean="0"/>
              <a:t>4/11/2024</a:t>
            </a:fld>
            <a:endParaRPr lang="en-US"/>
          </a:p>
        </p:txBody>
      </p:sp>
      <p:sp>
        <p:nvSpPr>
          <p:cNvPr id="5" name="Footer Placeholder 4">
            <a:extLst>
              <a:ext uri="{FF2B5EF4-FFF2-40B4-BE49-F238E27FC236}">
                <a16:creationId xmlns:a16="http://schemas.microsoft.com/office/drawing/2014/main" id="{9FCCE1E7-C8DF-5ECB-31FD-5612D62A9F1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240FC0-0BA8-D435-E5BB-0F1F8B2735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BF73BB-35D6-45EA-9E9B-CDDBCA2C5029}" type="slidenum">
              <a:rPr lang="en-US" smtClean="0"/>
              <a:t>‹#›</a:t>
            </a:fld>
            <a:endParaRPr lang="en-US"/>
          </a:p>
        </p:txBody>
      </p:sp>
    </p:spTree>
    <p:extLst>
      <p:ext uri="{BB962C8B-B14F-4D97-AF65-F5344CB8AC3E}">
        <p14:creationId xmlns:p14="http://schemas.microsoft.com/office/powerpoint/2010/main" val="274308383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osha.gov/enforcement/directives/nep"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osha.gov/enforcement/directives/lep"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sha.gov/ords/ser/serform.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osha.gov/laws-regs/regulations/standardnumber/1904/1904SubpartBApp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osha.gov/recordkeeping" TargetMode="External"/><Relationship Id="rId2" Type="http://schemas.openxmlformats.org/officeDocument/2006/relationships/hyperlink" Target="https://www.osha.gov/recordkeeping/presentations" TargetMode="External"/><Relationship Id="rId1" Type="http://schemas.openxmlformats.org/officeDocument/2006/relationships/slideLayout" Target="../slideLayouts/slideLayout2.xml"/><Relationship Id="rId4" Type="http://schemas.openxmlformats.org/officeDocument/2006/relationships/hyperlink" Target="https://www.osha.gov/repor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sha.gov/laws-regs/regulations/standardnumber/1904/1904SubpartEAppB"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04/1904.41App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osha.gov/stateplans" TargetMode="External"/><Relationship Id="rId2" Type="http://schemas.openxmlformats.org/officeDocument/2006/relationships/hyperlink" Target="https://www.osha.gov/itareportap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osha.gov/itareportapp"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sha.gov/injuryreporting" TargetMode="External"/><Relationship Id="rId2" Type="http://schemas.openxmlformats.org/officeDocument/2006/relationships/hyperlink" Target="https://www.osha.gov/recordkeeping" TargetMode="External"/><Relationship Id="rId1" Type="http://schemas.openxmlformats.org/officeDocument/2006/relationships/slideLayout" Target="../slideLayouts/slideLayout2.xml"/><Relationship Id="rId4" Type="http://schemas.openxmlformats.org/officeDocument/2006/relationships/hyperlink" Target="https://www.osha.gov/form/ecorrespondenc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osha.gov/employers/" TargetMode="External"/><Relationship Id="rId2" Type="http://schemas.openxmlformats.org/officeDocument/2006/relationships/hyperlink" Target="https://www.osha.gov/sites/default/files/publications/OSHA_FS-4272_ITA_07-2023.pdf" TargetMode="External"/><Relationship Id="rId1" Type="http://schemas.openxmlformats.org/officeDocument/2006/relationships/slideLayout" Target="../slideLayouts/slideLayout2.xml"/><Relationship Id="rId4" Type="http://schemas.openxmlformats.org/officeDocument/2006/relationships/hyperlink" Target="https://www.federalregister.gov/documents/2023/07/21/2023-15091/improve-tracking-of-workplace-injuries-and-illness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osha.gov/sites/default/files/01-create-ita-account.pdf" TargetMode="External"/><Relationship Id="rId2" Type="http://schemas.openxmlformats.org/officeDocument/2006/relationships/hyperlink" Target="https://www.osha.gov/injuryreporting/faqs#collapse11" TargetMode="External"/><Relationship Id="rId1" Type="http://schemas.openxmlformats.org/officeDocument/2006/relationships/slideLayout" Target="../slideLayouts/slideLayout2.xml"/><Relationship Id="rId5" Type="http://schemas.openxmlformats.org/officeDocument/2006/relationships/hyperlink" Target="https://www.youtube.com/watch?v=-e6i7xHuv7Y" TargetMode="External"/><Relationship Id="rId4" Type="http://schemas.openxmlformats.org/officeDocument/2006/relationships/hyperlink" Target="https://www.osha.gov/sites/default/files/02-create-login.gov-account.pdf"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osha.gov/injuryreporting/faqs#collapse4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osha.gov/injuryreporting/faqs#collapse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osha.gov/injuryreporting/faqs#collapse55"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osha.gov/injuryreporting/faqs#collapse2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osha.gov/injuryreporting/faqs#collapse2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osha.gov/injuryreporting/faqs#collapse2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hyperlink" Target="https://www.osha.gov/injuryreporting/faqs#collapse2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osha.gov/injuryreporting/faqs#collapse3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osha.gov/injuryreporting/faqs#collapse3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osha.gov/injuryreporting/faqs#collapse6"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osha.gov/workers-memorial"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usfsafetyflorida.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usfotie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mailto:correa.olja@dol.gov"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1165746" y="2252365"/>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80000"/>
              </a:lnSpc>
              <a:spcBef>
                <a:spcPts val="0"/>
              </a:spcBef>
              <a:spcAft>
                <a:spcPts val="0"/>
              </a:spcAft>
            </a:pPr>
            <a:r>
              <a:rPr lang="en-US" altLang="en-US" sz="3600" dirty="0">
                <a:solidFill>
                  <a:srgbClr val="0070C0"/>
                </a:solidFill>
              </a:rPr>
              <a:t>OSHA Updates, Recordkeeping and </a:t>
            </a:r>
            <a:br>
              <a:rPr lang="en-US" altLang="en-US" sz="3600" dirty="0">
                <a:solidFill>
                  <a:srgbClr val="0070C0"/>
                </a:solidFill>
              </a:rPr>
            </a:br>
            <a:r>
              <a:rPr lang="en-US" altLang="en-US" sz="3600" dirty="0">
                <a:solidFill>
                  <a:srgbClr val="0070C0"/>
                </a:solidFill>
              </a:rPr>
              <a:t>Reporting Requirements </a:t>
            </a:r>
          </a:p>
        </p:txBody>
      </p:sp>
      <p:sp>
        <p:nvSpPr>
          <p:cNvPr id="10" name="Rectangle 3"/>
          <p:cNvSpPr>
            <a:spLocks noGrp="1" noChangeArrowheads="1"/>
          </p:cNvSpPr>
          <p:nvPr>
            <p:ph type="subTitle" idx="1"/>
          </p:nvPr>
        </p:nvSpPr>
        <p:spPr bwMode="auto">
          <a:xfrm>
            <a:off x="1143000" y="4114800"/>
            <a:ext cx="6858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spcBef>
                <a:spcPts val="0"/>
              </a:spcBef>
              <a:spcAft>
                <a:spcPts val="450"/>
              </a:spcAft>
              <a:defRPr/>
            </a:pPr>
            <a:r>
              <a:rPr lang="en-US" altLang="en-US" sz="2800" b="1" dirty="0">
                <a:solidFill>
                  <a:schemeClr val="tx1">
                    <a:lumMod val="75000"/>
                    <a:lumOff val="25000"/>
                  </a:schemeClr>
                </a:solidFill>
                <a:latin typeface="+mj-lt"/>
              </a:rPr>
              <a:t>Olja Correa</a:t>
            </a:r>
            <a:br>
              <a:rPr lang="en-US" altLang="en-US" sz="2100" b="1" dirty="0">
                <a:solidFill>
                  <a:schemeClr val="tx1">
                    <a:lumMod val="75000"/>
                    <a:lumOff val="25000"/>
                  </a:schemeClr>
                </a:solidFill>
                <a:latin typeface="+mj-lt"/>
              </a:rPr>
            </a:br>
            <a:r>
              <a:rPr lang="en-US" altLang="en-US" sz="2100" b="1" dirty="0">
                <a:solidFill>
                  <a:schemeClr val="tx1">
                    <a:lumMod val="75000"/>
                    <a:lumOff val="25000"/>
                  </a:schemeClr>
                </a:solidFill>
                <a:latin typeface="+mj-lt"/>
              </a:rPr>
              <a:t>Compliance Assistance Specialist</a:t>
            </a:r>
            <a:br>
              <a:rPr lang="en-US" altLang="en-US" sz="2100" b="1" dirty="0">
                <a:solidFill>
                  <a:schemeClr val="tx1">
                    <a:lumMod val="75000"/>
                    <a:lumOff val="25000"/>
                  </a:schemeClr>
                </a:solidFill>
                <a:latin typeface="+mj-lt"/>
              </a:rPr>
            </a:br>
            <a:r>
              <a:rPr lang="en-US" altLang="en-US" sz="2100" b="1" dirty="0">
                <a:solidFill>
                  <a:schemeClr val="tx1">
                    <a:lumMod val="75000"/>
                    <a:lumOff val="25000"/>
                  </a:schemeClr>
                </a:solidFill>
                <a:latin typeface="+mj-lt"/>
              </a:rPr>
              <a:t>Occupational Safety and Health Administration</a:t>
            </a:r>
          </a:p>
        </p:txBody>
      </p:sp>
      <p:sp>
        <p:nvSpPr>
          <p:cNvPr id="11" name="TextBox 10"/>
          <p:cNvSpPr txBox="1"/>
          <p:nvPr/>
        </p:nvSpPr>
        <p:spPr>
          <a:xfrm>
            <a:off x="228600" y="152400"/>
            <a:ext cx="6096000" cy="923330"/>
          </a:xfrm>
          <a:prstGeom prst="rect">
            <a:avLst/>
          </a:prstGeom>
          <a:noFill/>
        </p:spPr>
        <p:txBody>
          <a:bodyPr wrap="square" rtlCol="0">
            <a:spAutoFit/>
          </a:bodyPr>
          <a:lstStyle/>
          <a:p>
            <a:pPr>
              <a:spcBef>
                <a:spcPts val="0"/>
              </a:spcBef>
              <a:defRPr/>
            </a:pPr>
            <a:r>
              <a:rPr lang="en-US" altLang="en-US" b="1" dirty="0">
                <a:solidFill>
                  <a:schemeClr val="bg1">
                    <a:lumMod val="65000"/>
                  </a:schemeClr>
                </a:solidFill>
                <a:latin typeface="+mj-lt"/>
              </a:rPr>
              <a:t> ASSP Florida Suncoast  Chapter and ASA</a:t>
            </a:r>
          </a:p>
          <a:p>
            <a:pPr>
              <a:spcBef>
                <a:spcPts val="0"/>
              </a:spcBef>
              <a:defRPr/>
            </a:pPr>
            <a:r>
              <a:rPr lang="en-US" altLang="en-US" b="1" dirty="0">
                <a:solidFill>
                  <a:schemeClr val="bg1">
                    <a:lumMod val="65000"/>
                  </a:schemeClr>
                </a:solidFill>
                <a:highlight>
                  <a:srgbClr val="FFFF00"/>
                </a:highlight>
                <a:latin typeface="+mj-lt"/>
              </a:rPr>
              <a:t>  </a:t>
            </a:r>
            <a:endParaRPr lang="en-US" altLang="en-US" b="1" dirty="0">
              <a:solidFill>
                <a:schemeClr val="bg1">
                  <a:lumMod val="65000"/>
                </a:schemeClr>
              </a:solidFill>
              <a:latin typeface="+mj-lt"/>
            </a:endParaRPr>
          </a:p>
          <a:p>
            <a:pPr>
              <a:spcBef>
                <a:spcPts val="0"/>
              </a:spcBef>
              <a:defRPr/>
            </a:pPr>
            <a:r>
              <a:rPr lang="en-US" altLang="en-US" b="1" dirty="0">
                <a:solidFill>
                  <a:schemeClr val="bg1">
                    <a:lumMod val="65000"/>
                  </a:schemeClr>
                </a:solidFill>
                <a:latin typeface="+mj-lt"/>
              </a:rPr>
              <a:t>4-11-2024</a:t>
            </a:r>
          </a:p>
        </p:txBody>
      </p:sp>
    </p:spTree>
    <p:extLst>
      <p:ext uri="{BB962C8B-B14F-4D97-AF65-F5344CB8AC3E}">
        <p14:creationId xmlns:p14="http://schemas.microsoft.com/office/powerpoint/2010/main" val="203180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 y="314339"/>
            <a:ext cx="8674608" cy="937022"/>
          </a:xfrm>
        </p:spPr>
        <p:txBody>
          <a:bodyPr/>
          <a:lstStyle/>
          <a:p>
            <a:r>
              <a:rPr lang="en-US" dirty="0">
                <a:solidFill>
                  <a:schemeClr val="bg1"/>
                </a:solidFill>
                <a:latin typeface="+mj-lt"/>
                <a:cs typeface="Calibri" panose="020F0502020204030204" pitchFamily="34" charset="0"/>
              </a:rPr>
              <a:t>Florida Update – 2023 </a:t>
            </a:r>
            <a:r>
              <a:rPr lang="en-US" dirty="0">
                <a:solidFill>
                  <a:schemeClr val="bg1"/>
                </a:solidFill>
                <a:latin typeface="+mj-lt"/>
              </a:rPr>
              <a:t>Fatalities</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5C8FC821-F58A-22CD-04FA-AC0BF8F247BE}"/>
              </a:ext>
            </a:extLst>
          </p:cNvPr>
          <p:cNvSpPr txBox="1">
            <a:spLocks/>
          </p:cNvSpPr>
          <p:nvPr/>
        </p:nvSpPr>
        <p:spPr>
          <a:xfrm>
            <a:off x="5181599" y="2286000"/>
            <a:ext cx="3645409" cy="2819400"/>
          </a:xfrm>
          <a:prstGeom prst="rect">
            <a:avLst/>
          </a:prstGeom>
          <a:solidFill>
            <a:schemeClr val="bg1"/>
          </a:solidFill>
        </p:spPr>
        <p:txBody>
          <a:bodyPr/>
          <a:lstStyle>
            <a:lvl1pPr marL="342891" indent="-342891"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charset="0"/>
              </a:defRPr>
            </a:lvl2pPr>
            <a:lvl3pPr marL="1142971" indent="-228594"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160" indent="-228594" algn="l" rtl="0" eaLnBrk="0" fontAlgn="base" hangingPunct="0">
              <a:spcBef>
                <a:spcPct val="20000"/>
              </a:spcBef>
              <a:spcAft>
                <a:spcPct val="0"/>
              </a:spcAft>
              <a:buChar char="–"/>
              <a:defRPr sz="2000">
                <a:solidFill>
                  <a:schemeClr val="tx1"/>
                </a:solidFill>
                <a:latin typeface="+mn-lt"/>
                <a:ea typeface="ＭＳ Ｐゴシック" charset="0"/>
              </a:defRPr>
            </a:lvl4pPr>
            <a:lvl5pPr marL="2057349" indent="-228594" algn="l" rtl="0" eaLnBrk="0" fontAlgn="base" hangingPunct="0">
              <a:spcBef>
                <a:spcPct val="20000"/>
              </a:spcBef>
              <a:spcAft>
                <a:spcPct val="0"/>
              </a:spcAft>
              <a:buChar char="»"/>
              <a:defRPr sz="2000">
                <a:solidFill>
                  <a:schemeClr val="tx1"/>
                </a:solidFill>
                <a:latin typeface="+mn-lt"/>
                <a:ea typeface="ＭＳ Ｐゴシック"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a:lstStyle>
          <a:p>
            <a:r>
              <a:rPr lang="en-US" sz="1800" kern="0" dirty="0">
                <a:cs typeface="Calibri" panose="020F0502020204030204" pitchFamily="34" charset="0"/>
              </a:rPr>
              <a:t>In 2023, in Florida we had </a:t>
            </a:r>
            <a:r>
              <a:rPr lang="en-US" sz="1800" b="1" dirty="0">
                <a:solidFill>
                  <a:srgbClr val="0070C0"/>
                </a:solidFill>
              </a:rPr>
              <a:t>106 fatalities work-related </a:t>
            </a:r>
            <a:r>
              <a:rPr lang="en-US" sz="1800" kern="0" dirty="0">
                <a:cs typeface="Calibri" panose="020F0502020204030204" pitchFamily="34" charset="0"/>
              </a:rPr>
              <a:t>(111 in 2022).</a:t>
            </a:r>
          </a:p>
          <a:p>
            <a:pPr marL="0" indent="0">
              <a:buNone/>
            </a:pPr>
            <a:r>
              <a:rPr lang="en-US" sz="1800" kern="0" dirty="0">
                <a:cs typeface="Calibri" panose="020F0502020204030204" pitchFamily="34" charset="0"/>
              </a:rPr>
              <a:t>	</a:t>
            </a:r>
            <a:r>
              <a:rPr lang="en-US" sz="1800" kern="0" dirty="0">
                <a:latin typeface="+mj-lt"/>
                <a:cs typeface="Calibri" panose="020F0502020204030204" pitchFamily="34" charset="0"/>
              </a:rPr>
              <a:t>Construction: </a:t>
            </a:r>
            <a:r>
              <a:rPr lang="en-US" sz="1800" b="1" kern="0" dirty="0">
                <a:solidFill>
                  <a:srgbClr val="0070C0"/>
                </a:solidFill>
                <a:latin typeface="+mj-lt"/>
                <a:cs typeface="Calibri" panose="020F0502020204030204" pitchFamily="34" charset="0"/>
              </a:rPr>
              <a:t>51</a:t>
            </a:r>
            <a:r>
              <a:rPr lang="en-US" sz="1800" b="1" dirty="0">
                <a:solidFill>
                  <a:srgbClr val="0070C0"/>
                </a:solidFill>
                <a:latin typeface="+mj-lt"/>
              </a:rPr>
              <a:t> %</a:t>
            </a:r>
          </a:p>
          <a:p>
            <a:pPr marL="0" indent="0">
              <a:buNone/>
            </a:pPr>
            <a:r>
              <a:rPr lang="en-US" sz="1800" kern="0" dirty="0">
                <a:latin typeface="+mj-lt"/>
                <a:cs typeface="Calibri" panose="020F0502020204030204" pitchFamily="34" charset="0"/>
              </a:rPr>
              <a:t>	General Industry: </a:t>
            </a:r>
            <a:r>
              <a:rPr lang="en-US" sz="1800" b="1" kern="0" dirty="0">
                <a:solidFill>
                  <a:srgbClr val="0070C0"/>
                </a:solidFill>
                <a:latin typeface="+mj-lt"/>
                <a:cs typeface="Calibri" panose="020F0502020204030204" pitchFamily="34" charset="0"/>
              </a:rPr>
              <a:t>18</a:t>
            </a:r>
            <a:r>
              <a:rPr lang="en-US" sz="1800" b="1" dirty="0">
                <a:solidFill>
                  <a:srgbClr val="0070C0"/>
                </a:solidFill>
                <a:latin typeface="+mj-lt"/>
              </a:rPr>
              <a:t>%</a:t>
            </a:r>
          </a:p>
          <a:p>
            <a:pPr marL="0" indent="0">
              <a:buNone/>
            </a:pPr>
            <a:r>
              <a:rPr lang="en-US" sz="1800" b="1" dirty="0">
                <a:solidFill>
                  <a:srgbClr val="0070C0"/>
                </a:solidFill>
                <a:latin typeface="+mj-lt"/>
              </a:rPr>
              <a:t>	</a:t>
            </a:r>
            <a:r>
              <a:rPr lang="en-US" sz="1800" dirty="0">
                <a:latin typeface="+mj-lt"/>
              </a:rPr>
              <a:t>Lawn and Garden Care, 	Agriculture: </a:t>
            </a:r>
            <a:r>
              <a:rPr lang="en-US" sz="1800" b="1" dirty="0">
                <a:solidFill>
                  <a:srgbClr val="0070C0"/>
                </a:solidFill>
                <a:latin typeface="+mj-lt"/>
              </a:rPr>
              <a:t>13%</a:t>
            </a:r>
            <a:r>
              <a:rPr lang="en-US" sz="2100" b="1" dirty="0">
                <a:solidFill>
                  <a:srgbClr val="0070C0"/>
                </a:solidFill>
                <a:latin typeface="+mj-lt"/>
              </a:rPr>
              <a:t>	</a:t>
            </a:r>
            <a:r>
              <a:rPr lang="en-US" sz="2100" b="1" dirty="0">
                <a:solidFill>
                  <a:srgbClr val="0070C0"/>
                </a:solidFill>
                <a:latin typeface="Calibri" panose="020F0502020204030204" pitchFamily="34" charset="0"/>
              </a:rPr>
              <a:t> </a:t>
            </a:r>
          </a:p>
        </p:txBody>
      </p:sp>
      <p:pic>
        <p:nvPicPr>
          <p:cNvPr id="5" name="Picture 4">
            <a:extLst>
              <a:ext uri="{FF2B5EF4-FFF2-40B4-BE49-F238E27FC236}">
                <a16:creationId xmlns:a16="http://schemas.microsoft.com/office/drawing/2014/main" id="{F3914BD0-E4E8-6FA5-6DA3-1E66A4CEC7A9}"/>
              </a:ext>
            </a:extLst>
          </p:cNvPr>
          <p:cNvPicPr>
            <a:picLocks noChangeAspect="1"/>
          </p:cNvPicPr>
          <p:nvPr/>
        </p:nvPicPr>
        <p:blipFill rotWithShape="1">
          <a:blip r:embed="rId3"/>
          <a:srcRect l="29167" t="11250" r="45000" b="26250"/>
          <a:stretch/>
        </p:blipFill>
        <p:spPr>
          <a:xfrm>
            <a:off x="316991" y="968375"/>
            <a:ext cx="5093209" cy="5533189"/>
          </a:xfrm>
          <a:prstGeom prst="rect">
            <a:avLst/>
          </a:prstGeom>
        </p:spPr>
      </p:pic>
    </p:spTree>
    <p:extLst>
      <p:ext uri="{BB962C8B-B14F-4D97-AF65-F5344CB8AC3E}">
        <p14:creationId xmlns:p14="http://schemas.microsoft.com/office/powerpoint/2010/main" val="273509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539C9C-FCBC-E10D-DCA1-36F73EB489F8}"/>
              </a:ext>
            </a:extLst>
          </p:cNvPr>
          <p:cNvPicPr>
            <a:picLocks noChangeAspect="1"/>
          </p:cNvPicPr>
          <p:nvPr/>
        </p:nvPicPr>
        <p:blipFill rotWithShape="1">
          <a:blip r:embed="rId3"/>
          <a:srcRect l="3783" t="15000" r="37301" b="42500"/>
          <a:stretch/>
        </p:blipFill>
        <p:spPr>
          <a:xfrm>
            <a:off x="152400" y="152400"/>
            <a:ext cx="8915400" cy="5943600"/>
          </a:xfrm>
          <a:prstGeom prst="rect">
            <a:avLst/>
          </a:prstGeom>
        </p:spPr>
      </p:pic>
    </p:spTree>
    <p:extLst>
      <p:ext uri="{BB962C8B-B14F-4D97-AF65-F5344CB8AC3E}">
        <p14:creationId xmlns:p14="http://schemas.microsoft.com/office/powerpoint/2010/main" val="15938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B72B-4D4F-446E-88F2-592A232A770A}"/>
              </a:ext>
            </a:extLst>
          </p:cNvPr>
          <p:cNvSpPr>
            <a:spLocks noGrp="1"/>
          </p:cNvSpPr>
          <p:nvPr>
            <p:ph type="title"/>
          </p:nvPr>
        </p:nvSpPr>
        <p:spPr>
          <a:xfrm>
            <a:off x="457200" y="274638"/>
            <a:ext cx="7772400" cy="1143000"/>
          </a:xfrm>
        </p:spPr>
        <p:txBody>
          <a:bodyPr/>
          <a:lstStyle/>
          <a:p>
            <a:r>
              <a:rPr lang="en-US" sz="3600" dirty="0"/>
              <a:t>National Emphasis Programs (NEPs):</a:t>
            </a:r>
          </a:p>
        </p:txBody>
      </p:sp>
      <p:sp>
        <p:nvSpPr>
          <p:cNvPr id="3" name="Content Placeholder 2">
            <a:extLst>
              <a:ext uri="{FF2B5EF4-FFF2-40B4-BE49-F238E27FC236}">
                <a16:creationId xmlns:a16="http://schemas.microsoft.com/office/drawing/2014/main" id="{14F85CF3-2CE1-412A-88C3-640296F97F40}"/>
              </a:ext>
            </a:extLst>
          </p:cNvPr>
          <p:cNvSpPr>
            <a:spLocks noGrp="1"/>
          </p:cNvSpPr>
          <p:nvPr>
            <p:ph sz="half" idx="1"/>
          </p:nvPr>
        </p:nvSpPr>
        <p:spPr>
          <a:xfrm>
            <a:off x="457200" y="2362200"/>
            <a:ext cx="8077200" cy="3763963"/>
          </a:xfrm>
        </p:spPr>
        <p:txBody>
          <a:bodyPr/>
          <a:lstStyle/>
          <a:p>
            <a:pPr marL="0" indent="0">
              <a:buNone/>
            </a:pPr>
            <a:endParaRPr lang="en-US" dirty="0">
              <a:latin typeface="+mj-lt"/>
            </a:endParaRPr>
          </a:p>
          <a:p>
            <a:pPr marL="0" indent="0">
              <a:buNone/>
            </a:pPr>
            <a:r>
              <a:rPr lang="en-US" dirty="0">
                <a:latin typeface="+mj-lt"/>
              </a:rPr>
              <a:t>NEPs: Heat, Combustible Dust, Hazardous Machinery, Hexavalent Chromium, Lead, Primary Metal Industries, Process Safety Management, Shipbreaking, Respirable Crystalline Silica, Trenching and Excavation, Covid-19, </a:t>
            </a:r>
            <a:r>
              <a:rPr lang="en-US" u="sng" dirty="0">
                <a:latin typeface="+mj-lt"/>
              </a:rPr>
              <a:t>Falls in all Industries, Warehousing and Distribution Center Operations (10-13-2023) </a:t>
            </a:r>
          </a:p>
        </p:txBody>
      </p:sp>
    </p:spTree>
    <p:extLst>
      <p:ext uri="{BB962C8B-B14F-4D97-AF65-F5344CB8AC3E}">
        <p14:creationId xmlns:p14="http://schemas.microsoft.com/office/powerpoint/2010/main" val="275076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9455-F7BB-4283-AD2C-B4367FC134EB}"/>
              </a:ext>
            </a:extLst>
          </p:cNvPr>
          <p:cNvSpPr>
            <a:spLocks noGrp="1"/>
          </p:cNvSpPr>
          <p:nvPr>
            <p:ph type="title"/>
          </p:nvPr>
        </p:nvSpPr>
        <p:spPr>
          <a:xfrm>
            <a:off x="457200" y="274638"/>
            <a:ext cx="8382000" cy="1143000"/>
          </a:xfrm>
        </p:spPr>
        <p:txBody>
          <a:bodyPr/>
          <a:lstStyle/>
          <a:p>
            <a:r>
              <a:rPr lang="en-US" sz="3600" dirty="0"/>
              <a:t>National Emphasis Programs:</a:t>
            </a:r>
            <a:br>
              <a:rPr lang="en-US" dirty="0"/>
            </a:br>
            <a:endParaRPr lang="en-US" dirty="0"/>
          </a:p>
        </p:txBody>
      </p:sp>
      <p:sp>
        <p:nvSpPr>
          <p:cNvPr id="5" name="Content Placeholder 2">
            <a:extLst>
              <a:ext uri="{FF2B5EF4-FFF2-40B4-BE49-F238E27FC236}">
                <a16:creationId xmlns:a16="http://schemas.microsoft.com/office/drawing/2014/main" id="{E43A3019-CCB2-41D2-92F6-0CBE4230CB32}"/>
              </a:ext>
            </a:extLst>
          </p:cNvPr>
          <p:cNvSpPr>
            <a:spLocks noGrp="1"/>
          </p:cNvSpPr>
          <p:nvPr>
            <p:ph sz="half" idx="1"/>
          </p:nvPr>
        </p:nvSpPr>
        <p:spPr>
          <a:xfrm>
            <a:off x="457200" y="2362200"/>
            <a:ext cx="7848600" cy="3763963"/>
          </a:xfrm>
        </p:spPr>
        <p:txBody>
          <a:bodyPr/>
          <a:lstStyle/>
          <a:p>
            <a:r>
              <a:rPr lang="en-US" dirty="0">
                <a:latin typeface="+mj-lt"/>
                <a:hlinkClick r:id="rId2"/>
              </a:rPr>
              <a:t>https://www.osha.gov/enforcement/directives/nep</a:t>
            </a:r>
            <a:endParaRPr lang="en-US" dirty="0">
              <a:latin typeface="+mj-lt"/>
            </a:endParaRPr>
          </a:p>
          <a:p>
            <a:endParaRPr lang="en-US" dirty="0"/>
          </a:p>
        </p:txBody>
      </p:sp>
    </p:spTree>
    <p:extLst>
      <p:ext uri="{BB962C8B-B14F-4D97-AF65-F5344CB8AC3E}">
        <p14:creationId xmlns:p14="http://schemas.microsoft.com/office/powerpoint/2010/main" val="320845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120D-E843-467E-9CDE-5C73C6CE2D35}"/>
              </a:ext>
            </a:extLst>
          </p:cNvPr>
          <p:cNvSpPr>
            <a:spLocks noGrp="1"/>
          </p:cNvSpPr>
          <p:nvPr>
            <p:ph type="title"/>
          </p:nvPr>
        </p:nvSpPr>
        <p:spPr>
          <a:xfrm>
            <a:off x="457200" y="274638"/>
            <a:ext cx="8686800" cy="1143000"/>
          </a:xfrm>
        </p:spPr>
        <p:txBody>
          <a:bodyPr/>
          <a:lstStyle/>
          <a:p>
            <a:r>
              <a:rPr lang="en-US" sz="3600" dirty="0"/>
              <a:t>Regional/Local Emphasis Programs (LEPs):</a:t>
            </a:r>
          </a:p>
        </p:txBody>
      </p:sp>
      <p:pic>
        <p:nvPicPr>
          <p:cNvPr id="5" name="Picture 4">
            <a:extLst>
              <a:ext uri="{FF2B5EF4-FFF2-40B4-BE49-F238E27FC236}">
                <a16:creationId xmlns:a16="http://schemas.microsoft.com/office/drawing/2014/main" id="{B2AEA49A-0BF8-B023-5447-F87EDE88FD6E}"/>
              </a:ext>
            </a:extLst>
          </p:cNvPr>
          <p:cNvPicPr>
            <a:picLocks noChangeAspect="1"/>
          </p:cNvPicPr>
          <p:nvPr/>
        </p:nvPicPr>
        <p:blipFill rotWithShape="1">
          <a:blip r:embed="rId3"/>
          <a:srcRect l="22500" t="43333" r="32500" b="36250"/>
          <a:stretch/>
        </p:blipFill>
        <p:spPr>
          <a:xfrm>
            <a:off x="228600" y="2286000"/>
            <a:ext cx="8686800" cy="3733800"/>
          </a:xfrm>
          <a:prstGeom prst="rect">
            <a:avLst/>
          </a:prstGeom>
        </p:spPr>
      </p:pic>
    </p:spTree>
    <p:extLst>
      <p:ext uri="{BB962C8B-B14F-4D97-AF65-F5344CB8AC3E}">
        <p14:creationId xmlns:p14="http://schemas.microsoft.com/office/powerpoint/2010/main" val="403719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9DF8-8A21-4DE5-9592-9AFE05086E57}"/>
              </a:ext>
            </a:extLst>
          </p:cNvPr>
          <p:cNvSpPr>
            <a:spLocks noGrp="1"/>
          </p:cNvSpPr>
          <p:nvPr>
            <p:ph type="title"/>
          </p:nvPr>
        </p:nvSpPr>
        <p:spPr>
          <a:xfrm>
            <a:off x="457200" y="274638"/>
            <a:ext cx="8686800" cy="1143000"/>
          </a:xfrm>
        </p:spPr>
        <p:txBody>
          <a:bodyPr/>
          <a:lstStyle/>
          <a:p>
            <a:r>
              <a:rPr lang="en-US" sz="3600" dirty="0"/>
              <a:t>Regional/Local Emphasis Programs (LEPs):</a:t>
            </a:r>
          </a:p>
        </p:txBody>
      </p:sp>
      <p:sp>
        <p:nvSpPr>
          <p:cNvPr id="3" name="Content Placeholder 2">
            <a:extLst>
              <a:ext uri="{FF2B5EF4-FFF2-40B4-BE49-F238E27FC236}">
                <a16:creationId xmlns:a16="http://schemas.microsoft.com/office/drawing/2014/main" id="{0BAA2FDE-3FA4-491C-AF8D-AE9F9FD90BE4}"/>
              </a:ext>
            </a:extLst>
          </p:cNvPr>
          <p:cNvSpPr>
            <a:spLocks noGrp="1"/>
          </p:cNvSpPr>
          <p:nvPr>
            <p:ph sz="half" idx="1"/>
          </p:nvPr>
        </p:nvSpPr>
        <p:spPr>
          <a:xfrm flipH="1">
            <a:off x="990600" y="2590801"/>
            <a:ext cx="7239000" cy="3352800"/>
          </a:xfrm>
        </p:spPr>
        <p:txBody>
          <a:bodyPr/>
          <a:lstStyle/>
          <a:p>
            <a:r>
              <a:rPr lang="en-US" dirty="0">
                <a:hlinkClick r:id="rId2"/>
              </a:rPr>
              <a:t>https://www.osha.gov/enforcement/directives/lep</a:t>
            </a:r>
            <a:endParaRPr lang="en-US" dirty="0"/>
          </a:p>
          <a:p>
            <a:endParaRPr lang="en-US" dirty="0"/>
          </a:p>
        </p:txBody>
      </p:sp>
    </p:spTree>
    <p:extLst>
      <p:ext uri="{BB962C8B-B14F-4D97-AF65-F5344CB8AC3E}">
        <p14:creationId xmlns:p14="http://schemas.microsoft.com/office/powerpoint/2010/main" val="369445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848600" cy="868362"/>
          </a:xfrm>
        </p:spPr>
        <p:txBody>
          <a:bodyPr/>
          <a:lstStyle/>
          <a:p>
            <a:r>
              <a:rPr lang="en-US" altLang="en-US" dirty="0">
                <a:solidFill>
                  <a:schemeClr val="bg1"/>
                </a:solidFill>
                <a:latin typeface="+mj-lt"/>
              </a:rPr>
              <a:t>What is the Regulatory Agenda?</a:t>
            </a:r>
            <a:endParaRPr lang="en-US" dirty="0">
              <a:solidFill>
                <a:schemeClr val="bg1"/>
              </a:solidFill>
              <a:latin typeface="+mj-lt"/>
            </a:endParaRPr>
          </a:p>
        </p:txBody>
      </p:sp>
      <p:sp>
        <p:nvSpPr>
          <p:cNvPr id="4" name="TextBox 2"/>
          <p:cNvSpPr txBox="1">
            <a:spLocks noChangeArrowheads="1"/>
          </p:cNvSpPr>
          <p:nvPr/>
        </p:nvSpPr>
        <p:spPr bwMode="auto">
          <a:xfrm>
            <a:off x="898144" y="2438400"/>
            <a:ext cx="7102856"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800" b="1" dirty="0">
                <a:latin typeface="+mj-lt"/>
              </a:rPr>
              <a:t>Regulatory Agenda </a:t>
            </a:r>
            <a:r>
              <a:rPr lang="en-US" altLang="en-US" sz="2800" dirty="0">
                <a:latin typeface="+mj-lt"/>
              </a:rPr>
              <a:t>informs public of federal agencies’ regulatory priorities </a:t>
            </a:r>
          </a:p>
          <a:p>
            <a:pPr marL="800100" lvl="1" indent="-342900">
              <a:buFont typeface="Calibri" panose="020F0502020204030204" pitchFamily="34" charset="0"/>
              <a:buChar char="-"/>
            </a:pPr>
            <a:r>
              <a:rPr lang="en-US" altLang="en-US" sz="2400" dirty="0">
                <a:latin typeface="+mj-lt"/>
              </a:rPr>
              <a:t>Published twice a year in Spring and Fall in </a:t>
            </a:r>
            <a:r>
              <a:rPr lang="en-US" altLang="en-US" sz="2400" dirty="0">
                <a:solidFill>
                  <a:srgbClr val="FF0000"/>
                </a:solidFill>
                <a:latin typeface="+mj-lt"/>
              </a:rPr>
              <a:t>Reginfo.gov</a:t>
            </a:r>
          </a:p>
          <a:p>
            <a:pPr marL="457200" lvl="1" indent="0">
              <a:buNone/>
            </a:pPr>
            <a:endParaRPr lang="en-US" altLang="en-US" dirty="0">
              <a:latin typeface="+mj-lt"/>
            </a:endParaRPr>
          </a:p>
          <a:p>
            <a:pPr eaLnBrk="1" hangingPunct="1">
              <a:spcAft>
                <a:spcPts val="1800"/>
              </a:spcAft>
              <a:buClr>
                <a:srgbClr val="0070C0"/>
              </a:buClr>
              <a:buSzPct val="110000"/>
              <a:buFont typeface="Wingdings" panose="05000000000000000000" pitchFamily="2" charset="2"/>
              <a:buChar char="§"/>
            </a:pPr>
            <a:r>
              <a:rPr lang="en-US" altLang="en-US" sz="2800" b="1" dirty="0">
                <a:latin typeface="+mj-lt"/>
              </a:rPr>
              <a:t>Regulatory Plan </a:t>
            </a:r>
            <a:r>
              <a:rPr lang="en-US" altLang="en-US" sz="2800" dirty="0">
                <a:latin typeface="+mj-lt"/>
              </a:rPr>
              <a:t>(published as part of Fall Agenda) has more details about the most significant regulatory actions</a:t>
            </a:r>
          </a:p>
        </p:txBody>
      </p:sp>
    </p:spTree>
    <p:extLst>
      <p:ext uri="{BB962C8B-B14F-4D97-AF65-F5344CB8AC3E}">
        <p14:creationId xmlns:p14="http://schemas.microsoft.com/office/powerpoint/2010/main" val="100016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543800" cy="1143000"/>
          </a:xfrm>
        </p:spPr>
        <p:txBody>
          <a:bodyPr/>
          <a:lstStyle/>
          <a:p>
            <a:r>
              <a:rPr lang="en-US" altLang="en-US" dirty="0">
                <a:solidFill>
                  <a:schemeClr val="bg1"/>
                </a:solidFill>
                <a:latin typeface="Calibri" pitchFamily="34" charset="0"/>
              </a:rPr>
              <a:t>Regulatory Agenda Entry Example</a:t>
            </a:r>
            <a:br>
              <a:rPr lang="en-US" altLang="en-US" dirty="0">
                <a:solidFill>
                  <a:srgbClr val="0070C0"/>
                </a:solidFill>
                <a:latin typeface="Calibri" pitchFamily="34" charset="0"/>
              </a:rPr>
            </a:br>
            <a:endParaRPr lang="en-US" dirty="0"/>
          </a:p>
        </p:txBody>
      </p:sp>
      <p:pic>
        <p:nvPicPr>
          <p:cNvPr id="9" name="Picture 8" descr="A screenshot of a computer&#10;&#10;Description automatically generated">
            <a:extLst>
              <a:ext uri="{FF2B5EF4-FFF2-40B4-BE49-F238E27FC236}">
                <a16:creationId xmlns:a16="http://schemas.microsoft.com/office/drawing/2014/main" id="{364E08EE-B2B8-CDF1-672B-CC28947D131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3333" r="13940"/>
          <a:stretch/>
        </p:blipFill>
        <p:spPr>
          <a:xfrm>
            <a:off x="0" y="762000"/>
            <a:ext cx="9144000" cy="5410200"/>
          </a:xfrm>
          <a:prstGeom prst="rect">
            <a:avLst/>
          </a:prstGeom>
        </p:spPr>
      </p:pic>
    </p:spTree>
    <p:extLst>
      <p:ext uri="{BB962C8B-B14F-4D97-AF65-F5344CB8AC3E}">
        <p14:creationId xmlns:p14="http://schemas.microsoft.com/office/powerpoint/2010/main" val="162266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C964-6E28-9849-F2A3-6F48B119125B}"/>
              </a:ext>
            </a:extLst>
          </p:cNvPr>
          <p:cNvSpPr>
            <a:spLocks noGrp="1"/>
          </p:cNvSpPr>
          <p:nvPr>
            <p:ph type="title"/>
          </p:nvPr>
        </p:nvSpPr>
        <p:spPr>
          <a:xfrm>
            <a:off x="243385" y="388937"/>
            <a:ext cx="6934200" cy="1143000"/>
          </a:xfrm>
        </p:spPr>
        <p:txBody>
          <a:bodyPr/>
          <a:lstStyle/>
          <a:p>
            <a:r>
              <a:rPr lang="en-US" sz="3600" dirty="0">
                <a:latin typeface="+mj-lt"/>
                <a:cs typeface="Calibri" panose="020F0502020204030204" pitchFamily="34" charset="0"/>
              </a:rPr>
              <a:t>Improve Tracking of Workplace Injuries and Illnesses</a:t>
            </a:r>
            <a:endParaRPr lang="en-US" sz="3600" dirty="0">
              <a:latin typeface="+mj-lt"/>
            </a:endParaRPr>
          </a:p>
        </p:txBody>
      </p:sp>
      <p:sp>
        <p:nvSpPr>
          <p:cNvPr id="3" name="Content Placeholder 2">
            <a:extLst>
              <a:ext uri="{FF2B5EF4-FFF2-40B4-BE49-F238E27FC236}">
                <a16:creationId xmlns:a16="http://schemas.microsoft.com/office/drawing/2014/main" id="{51E7AE64-21CB-0BB2-268C-5716D06118F1}"/>
              </a:ext>
            </a:extLst>
          </p:cNvPr>
          <p:cNvSpPr>
            <a:spLocks noGrp="1"/>
          </p:cNvSpPr>
          <p:nvPr>
            <p:ph idx="1"/>
          </p:nvPr>
        </p:nvSpPr>
        <p:spPr>
          <a:xfrm>
            <a:off x="228600" y="2133600"/>
            <a:ext cx="8229600" cy="3763963"/>
          </a:xfrm>
        </p:spPr>
        <p:txBody>
          <a:bodyPr/>
          <a:lstStyle/>
          <a:p>
            <a:r>
              <a:rPr lang="en-US" sz="2800" dirty="0">
                <a:solidFill>
                  <a:srgbClr val="2E2E2E"/>
                </a:solidFill>
                <a:latin typeface="+mj-lt"/>
                <a:cs typeface="Calibri" panose="020F0502020204030204" pitchFamily="34" charset="0"/>
              </a:rPr>
              <a:t>F</a:t>
            </a:r>
            <a:r>
              <a:rPr lang="en-US" sz="2800" b="0" i="0" dirty="0">
                <a:solidFill>
                  <a:srgbClr val="2E2E2E"/>
                </a:solidFill>
                <a:effectLst/>
                <a:latin typeface="+mj-lt"/>
                <a:cs typeface="Calibri" panose="020F0502020204030204" pitchFamily="34" charset="0"/>
              </a:rPr>
              <a:t>inalized rule in 2016 that, among other things, required certain establishments to electronically submit certain </a:t>
            </a:r>
            <a:r>
              <a:rPr lang="en-US" sz="2800" i="0" dirty="0">
                <a:solidFill>
                  <a:srgbClr val="2E2E2E"/>
                </a:solidFill>
                <a:effectLst/>
                <a:latin typeface="+mj-lt"/>
                <a:cs typeface="Calibri" panose="020F0502020204030204" pitchFamily="34" charset="0"/>
              </a:rPr>
              <a:t>case-specific injury and illness information </a:t>
            </a:r>
            <a:r>
              <a:rPr lang="en-US" sz="2800" b="0" i="0" dirty="0">
                <a:solidFill>
                  <a:srgbClr val="2E2E2E"/>
                </a:solidFill>
                <a:effectLst/>
                <a:latin typeface="+mj-lt"/>
                <a:cs typeface="Calibri" panose="020F0502020204030204" pitchFamily="34" charset="0"/>
              </a:rPr>
              <a:t>to OSHA each year. </a:t>
            </a:r>
          </a:p>
          <a:p>
            <a:r>
              <a:rPr lang="en-US" sz="2800" dirty="0">
                <a:solidFill>
                  <a:srgbClr val="2E2E2E"/>
                </a:solidFill>
                <a:latin typeface="+mj-lt"/>
                <a:cs typeface="Calibri" panose="020F0502020204030204" pitchFamily="34" charset="0"/>
              </a:rPr>
              <a:t>Rescinded the requirement to submit the case-specific information; however, OSHA is proposing to again institute this requirement. </a:t>
            </a:r>
          </a:p>
          <a:p>
            <a:r>
              <a:rPr lang="en-US" sz="2800" b="1" dirty="0">
                <a:solidFill>
                  <a:srgbClr val="2E2E2E"/>
                </a:solidFill>
                <a:latin typeface="+mj-lt"/>
                <a:cs typeface="Calibri" panose="020F0502020204030204" pitchFamily="34" charset="0"/>
              </a:rPr>
              <a:t>Final Rule issued</a:t>
            </a:r>
            <a:r>
              <a:rPr lang="en-US" sz="2800" dirty="0">
                <a:solidFill>
                  <a:srgbClr val="2E2E2E"/>
                </a:solidFill>
                <a:latin typeface="+mj-lt"/>
                <a:cs typeface="Calibri" panose="020F0502020204030204" pitchFamily="34" charset="0"/>
              </a:rPr>
              <a:t> July 2023 and became effective January 1, 2024. </a:t>
            </a:r>
            <a:endParaRPr lang="en-US" sz="2800" dirty="0">
              <a:latin typeface="+mj-lt"/>
              <a:cs typeface="Calibri" panose="020F0502020204030204" pitchFamily="34" charset="0"/>
            </a:endParaRPr>
          </a:p>
        </p:txBody>
      </p:sp>
    </p:spTree>
    <p:extLst>
      <p:ext uri="{BB962C8B-B14F-4D97-AF65-F5344CB8AC3E}">
        <p14:creationId xmlns:p14="http://schemas.microsoft.com/office/powerpoint/2010/main" val="73007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9C552-5032-9996-D11B-7F0EE9074641}"/>
              </a:ext>
            </a:extLst>
          </p:cNvPr>
          <p:cNvSpPr>
            <a:spLocks noGrp="1"/>
          </p:cNvSpPr>
          <p:nvPr>
            <p:ph idx="1"/>
          </p:nvPr>
        </p:nvSpPr>
        <p:spPr/>
        <p:txBody>
          <a:bodyPr/>
          <a:lstStyle/>
          <a:p>
            <a:pPr marL="0" indent="0" algn="ctr">
              <a:buNone/>
            </a:pPr>
            <a:r>
              <a:rPr lang="en-US" sz="3500" b="1" dirty="0">
                <a:solidFill>
                  <a:srgbClr val="0070C0"/>
                </a:solidFill>
                <a:latin typeface="+mj-lt"/>
              </a:rPr>
              <a:t>Recordkeeping and </a:t>
            </a:r>
            <a:br>
              <a:rPr lang="en-US" sz="3500" b="1" dirty="0">
                <a:solidFill>
                  <a:srgbClr val="0070C0"/>
                </a:solidFill>
                <a:latin typeface="+mj-lt"/>
              </a:rPr>
            </a:br>
            <a:r>
              <a:rPr lang="en-US" sz="3500" b="1" dirty="0">
                <a:solidFill>
                  <a:srgbClr val="0070C0"/>
                </a:solidFill>
                <a:latin typeface="+mj-lt"/>
              </a:rPr>
              <a:t>Reporting Requirements </a:t>
            </a:r>
          </a:p>
        </p:txBody>
      </p:sp>
    </p:spTree>
    <p:extLst>
      <p:ext uri="{BB962C8B-B14F-4D97-AF65-F5344CB8AC3E}">
        <p14:creationId xmlns:p14="http://schemas.microsoft.com/office/powerpoint/2010/main" val="395634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C7AE7A-C804-116F-8102-1E5C841BF375}"/>
              </a:ext>
            </a:extLst>
          </p:cNvPr>
          <p:cNvPicPr>
            <a:picLocks noChangeAspect="1"/>
          </p:cNvPicPr>
          <p:nvPr/>
        </p:nvPicPr>
        <p:blipFill rotWithShape="1">
          <a:blip r:embed="rId3"/>
          <a:srcRect t="12794" r="1" b="22904"/>
          <a:stretch/>
        </p:blipFill>
        <p:spPr>
          <a:xfrm>
            <a:off x="1916580" y="10"/>
            <a:ext cx="7252231" cy="6857990"/>
          </a:xfrm>
          <a:prstGeom prst="rect">
            <a:avLst/>
          </a:prstGeom>
        </p:spPr>
      </p:pic>
      <p:sp>
        <p:nvSpPr>
          <p:cNvPr id="64" name="Rectangle 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11F365-184B-160C-4B5B-272165E5C669}"/>
              </a:ext>
            </a:extLst>
          </p:cNvPr>
          <p:cNvSpPr>
            <a:spLocks noGrp="1"/>
          </p:cNvSpPr>
          <p:nvPr>
            <p:ph type="ctrTitle"/>
          </p:nvPr>
        </p:nvSpPr>
        <p:spPr>
          <a:xfrm>
            <a:off x="152400" y="152400"/>
            <a:ext cx="5124450" cy="2112637"/>
          </a:xfrm>
        </p:spPr>
        <p:txBody>
          <a:bodyPr vert="horz" lIns="91440" tIns="45720" rIns="91440" bIns="45720" rtlCol="0" anchor="ctr">
            <a:normAutofit/>
          </a:bodyPr>
          <a:lstStyle/>
          <a:p>
            <a:pPr algn="l" defTabSz="914400"/>
            <a:r>
              <a:rPr lang="en-US" sz="2700" b="1" dirty="0">
                <a:latin typeface="Arial" panose="020B0604020202020204" pitchFamily="34" charset="0"/>
                <a:cs typeface="Arial" panose="020B0604020202020204" pitchFamily="34" charset="0"/>
              </a:rPr>
              <a:t>OSHA - Compliance Assistance Specialist (CAS) Tampa Area Office </a:t>
            </a:r>
          </a:p>
        </p:txBody>
      </p:sp>
      <p:sp>
        <p:nvSpPr>
          <p:cNvPr id="3" name="Subtitle 2">
            <a:extLst>
              <a:ext uri="{FF2B5EF4-FFF2-40B4-BE49-F238E27FC236}">
                <a16:creationId xmlns:a16="http://schemas.microsoft.com/office/drawing/2014/main" id="{FD5E45BC-688A-548A-0E57-2B7138D7597E}"/>
              </a:ext>
            </a:extLst>
          </p:cNvPr>
          <p:cNvSpPr>
            <a:spLocks noGrp="1"/>
          </p:cNvSpPr>
          <p:nvPr>
            <p:ph type="subTitle" idx="1"/>
          </p:nvPr>
        </p:nvSpPr>
        <p:spPr>
          <a:xfrm>
            <a:off x="0" y="2057400"/>
            <a:ext cx="4648200" cy="4440563"/>
          </a:xfrm>
        </p:spPr>
        <p:txBody>
          <a:bodyPr vert="horz" lIns="91440" tIns="45720" rIns="91440" bIns="45720" rtlCol="0">
            <a:normAutofit fontScale="92500" lnSpcReduction="20000"/>
          </a:bodyPr>
          <a:lstStyle/>
          <a:p>
            <a:pPr indent="-228600" algn="l" defTabSz="914400">
              <a:buFont typeface="Arial" panose="020B0604020202020204" pitchFamily="34" charset="0"/>
              <a:buChar char="•"/>
            </a:pPr>
            <a:r>
              <a:rPr lang="en-US" sz="1400" b="1" dirty="0">
                <a:latin typeface="Arial" panose="020B0604020202020204" pitchFamily="34" charset="0"/>
                <a:cs typeface="Arial" panose="020B0604020202020204" pitchFamily="34" charset="0"/>
              </a:rPr>
              <a:t>VPP Team Leader, Outreach, Alliance, Strategic         Partnerships Coordinator</a:t>
            </a:r>
            <a:endParaRPr lang="en-US" sz="1400" dirty="0">
              <a:latin typeface="Arial" panose="020B0604020202020204" pitchFamily="34" charset="0"/>
              <a:cs typeface="Arial" panose="020B0604020202020204" pitchFamily="34" charset="0"/>
            </a:endParaRP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2 years in the current position</a:t>
            </a:r>
          </a:p>
          <a:p>
            <a:pPr indent="-228600" algn="l" defTabSz="914400">
              <a:buFont typeface="Arial" panose="020B0604020202020204" pitchFamily="34" charset="0"/>
              <a:buChar char="•"/>
            </a:pPr>
            <a:r>
              <a:rPr lang="en-US" sz="1400" b="1" dirty="0">
                <a:latin typeface="Arial" panose="020B0604020202020204" pitchFamily="34" charset="0"/>
                <a:cs typeface="Arial" panose="020B0604020202020204" pitchFamily="34" charset="0"/>
              </a:rPr>
              <a:t>Compliance Safety and Health Officer (Industrial Hygienist), OSHA</a:t>
            </a:r>
            <a:endParaRPr lang="en-US" sz="1400" dirty="0">
              <a:latin typeface="Arial" panose="020B0604020202020204" pitchFamily="34" charset="0"/>
              <a:cs typeface="Arial" panose="020B0604020202020204" pitchFamily="34" charset="0"/>
            </a:endParaRP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Served for 9 years</a:t>
            </a: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Conducted over 500 Enforcement Inspections</a:t>
            </a:r>
          </a:p>
          <a:p>
            <a:pPr indent="-228600" algn="l" defTabSz="914400">
              <a:buFont typeface="Arial" panose="020B0604020202020204" pitchFamily="34" charset="0"/>
              <a:buChar char="•"/>
            </a:pPr>
            <a:r>
              <a:rPr lang="en-US" sz="1400" b="1" dirty="0">
                <a:latin typeface="Arial" panose="020B0604020202020204" pitchFamily="34" charset="0"/>
                <a:cs typeface="Arial" panose="020B0604020202020204" pitchFamily="34" charset="0"/>
              </a:rPr>
              <a:t>Military Officer, The United States Army Chemical Corps (2003-2012)</a:t>
            </a:r>
            <a:endParaRPr lang="en-US" sz="1400" dirty="0">
              <a:latin typeface="Arial" panose="020B0604020202020204" pitchFamily="34" charset="0"/>
              <a:cs typeface="Arial" panose="020B0604020202020204" pitchFamily="34" charset="0"/>
            </a:endParaRP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Special operations for WMD-E</a:t>
            </a: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Positions held:</a:t>
            </a:r>
          </a:p>
          <a:p>
            <a:pPr marL="857250" lvl="2"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Battalion Future Operations Officer in Charge</a:t>
            </a:r>
          </a:p>
          <a:p>
            <a:pPr marL="857250" lvl="2"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Company Executive Officer</a:t>
            </a:r>
          </a:p>
          <a:p>
            <a:pPr marL="857250" lvl="2"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Special Operations Team Leader</a:t>
            </a:r>
          </a:p>
          <a:p>
            <a:pPr marL="857250" lvl="2"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Analytical Team Leader</a:t>
            </a:r>
          </a:p>
          <a:p>
            <a:pPr indent="-228600" algn="l" defTabSz="914400">
              <a:buFont typeface="Arial" panose="020B0604020202020204" pitchFamily="34" charset="0"/>
              <a:buChar char="•"/>
            </a:pPr>
            <a:r>
              <a:rPr lang="en-US" sz="1400" b="1" dirty="0">
                <a:latin typeface="Arial" panose="020B0604020202020204" pitchFamily="34" charset="0"/>
                <a:cs typeface="Arial" panose="020B0604020202020204" pitchFamily="34" charset="0"/>
              </a:rPr>
              <a:t>Education and Certifications</a:t>
            </a:r>
            <a:endParaRPr lang="en-US" sz="1400" dirty="0">
              <a:latin typeface="Arial" panose="020B0604020202020204" pitchFamily="34" charset="0"/>
              <a:cs typeface="Arial" panose="020B0604020202020204" pitchFamily="34" charset="0"/>
            </a:endParaRP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MBA</a:t>
            </a: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Studied Biomedical Science</a:t>
            </a: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United States Army, Chemical Corps, CBRN-E Officer Training</a:t>
            </a: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Tech Escort Trained / Certified</a:t>
            </a: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Extensive Occupational Health and Safety Training</a:t>
            </a:r>
          </a:p>
          <a:p>
            <a:pPr marL="557213" lvl="1" indent="-228600" algn="l" defTabSz="914400">
              <a:buFont typeface="Arial" panose="020B0604020202020204" pitchFamily="34" charset="0"/>
              <a:buChar char="•"/>
            </a:pPr>
            <a:r>
              <a:rPr lang="en-US" sz="1400" dirty="0">
                <a:latin typeface="Arial" panose="020B0604020202020204" pitchFamily="34" charset="0"/>
                <a:cs typeface="Arial" panose="020B0604020202020204" pitchFamily="34" charset="0"/>
              </a:rPr>
              <a:t>Military Leadership Training</a:t>
            </a:r>
          </a:p>
          <a:p>
            <a:pPr indent="-228600" algn="l" defTabSz="914400">
              <a:buFont typeface="Arial" panose="020B0604020202020204" pitchFamily="34" charset="0"/>
              <a:buChar char="•"/>
            </a:pPr>
            <a:endParaRPr lang="en-US" sz="800" dirty="0"/>
          </a:p>
        </p:txBody>
      </p:sp>
    </p:spTree>
    <p:extLst>
      <p:ext uri="{BB962C8B-B14F-4D97-AF65-F5344CB8AC3E}">
        <p14:creationId xmlns:p14="http://schemas.microsoft.com/office/powerpoint/2010/main" val="213335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a:xfrm>
            <a:off x="628650" y="745868"/>
            <a:ext cx="7886700" cy="692663"/>
          </a:xfrm>
        </p:spPr>
        <p:txBody>
          <a:bodyPr/>
          <a:lstStyle/>
          <a:p>
            <a:r>
              <a:rPr lang="en-US" dirty="0"/>
              <a:t>Reportable vs. Recordable</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632062" y="2331696"/>
            <a:ext cx="7886700" cy="3780436"/>
          </a:xfrm>
        </p:spPr>
        <p:txBody>
          <a:bodyPr>
            <a:noAutofit/>
          </a:bodyPr>
          <a:lstStyle/>
          <a:p>
            <a:pPr>
              <a:lnSpc>
                <a:spcPct val="100000"/>
              </a:lnSpc>
            </a:pPr>
            <a:r>
              <a:rPr lang="en-US" sz="1350" dirty="0">
                <a:latin typeface="+mj-lt"/>
              </a:rPr>
              <a:t>Specific injuries are required to be reported</a:t>
            </a:r>
          </a:p>
          <a:p>
            <a:pPr lvl="1">
              <a:lnSpc>
                <a:spcPct val="100000"/>
              </a:lnSpc>
            </a:pPr>
            <a:r>
              <a:rPr lang="en-US" sz="1350" dirty="0">
                <a:latin typeface="+mj-lt"/>
              </a:rPr>
              <a:t>Fatality (8 hours)</a:t>
            </a:r>
          </a:p>
          <a:p>
            <a:pPr lvl="1">
              <a:lnSpc>
                <a:spcPct val="100000"/>
              </a:lnSpc>
            </a:pPr>
            <a:r>
              <a:rPr lang="en-US" sz="1350" dirty="0">
                <a:latin typeface="+mj-lt"/>
              </a:rPr>
              <a:t>Amputation or Loss of an eye (24 hours)</a:t>
            </a:r>
          </a:p>
          <a:p>
            <a:pPr lvl="1">
              <a:lnSpc>
                <a:spcPct val="100000"/>
              </a:lnSpc>
            </a:pPr>
            <a:r>
              <a:rPr lang="en-US" sz="1350" dirty="0">
                <a:latin typeface="+mj-lt"/>
              </a:rPr>
              <a:t> In-patient hospitalization (24 Hours)</a:t>
            </a:r>
          </a:p>
          <a:p>
            <a:pPr>
              <a:lnSpc>
                <a:spcPct val="100000"/>
              </a:lnSpc>
            </a:pPr>
            <a:r>
              <a:rPr lang="en-US" sz="1350" dirty="0">
                <a:latin typeface="+mj-lt"/>
              </a:rPr>
              <a:t>The clock starts once a team leader, supervisor, or manager has knowledge that the injury is reportable</a:t>
            </a:r>
          </a:p>
          <a:p>
            <a:pPr>
              <a:lnSpc>
                <a:spcPct val="100000"/>
              </a:lnSpc>
            </a:pPr>
            <a:r>
              <a:rPr lang="en-US" sz="1350" dirty="0">
                <a:latin typeface="+mj-lt"/>
              </a:rPr>
              <a:t>If the injury is serious enough to qualify as reportable, there will be a high likelihood that it will be recordable</a:t>
            </a:r>
          </a:p>
          <a:p>
            <a:pPr>
              <a:lnSpc>
                <a:spcPct val="100000"/>
              </a:lnSpc>
            </a:pPr>
            <a:r>
              <a:rPr lang="en-US" sz="1350" dirty="0">
                <a:latin typeface="+mj-lt"/>
              </a:rPr>
              <a:t>An injury is not reportable if it meets the qualifications after 24 hours of the actual injury/incident</a:t>
            </a:r>
          </a:p>
          <a:p>
            <a:pPr lvl="1">
              <a:lnSpc>
                <a:spcPct val="100000"/>
              </a:lnSpc>
            </a:pPr>
            <a:r>
              <a:rPr lang="en-US" sz="1350" dirty="0">
                <a:latin typeface="+mj-lt"/>
              </a:rPr>
              <a:t>1904.39(b)(6) “For an in-patient hospitalization, amputation, or loss of an eye, you must only report the event to OSHA if it occurs within twenty-four (24) hours of the work-related incident.”</a:t>
            </a:r>
          </a:p>
          <a:p>
            <a:pPr lvl="1">
              <a:lnSpc>
                <a:spcPct val="100000"/>
              </a:lnSpc>
            </a:pPr>
            <a:r>
              <a:rPr lang="en-US" sz="1350" dirty="0">
                <a:latin typeface="+mj-lt"/>
              </a:rPr>
              <a:t>Does not apply to fatality</a:t>
            </a:r>
          </a:p>
          <a:p>
            <a:pPr lvl="1">
              <a:lnSpc>
                <a:spcPct val="100000"/>
              </a:lnSpc>
            </a:pPr>
            <a:r>
              <a:rPr lang="en-US" sz="1350" dirty="0">
                <a:latin typeface="+mj-lt"/>
              </a:rPr>
              <a:t>All fatalities must be reported regardless of timeframe</a:t>
            </a:r>
          </a:p>
        </p:txBody>
      </p:sp>
    </p:spTree>
    <p:extLst>
      <p:ext uri="{BB962C8B-B14F-4D97-AF65-F5344CB8AC3E}">
        <p14:creationId xmlns:p14="http://schemas.microsoft.com/office/powerpoint/2010/main" val="273102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p:txBody>
          <a:bodyPr/>
          <a:lstStyle/>
          <a:p>
            <a:r>
              <a:rPr lang="en-US" dirty="0">
                <a:latin typeface="+mj-lt"/>
              </a:rPr>
              <a:t>Reportable vs. Recordable</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197893" y="2209800"/>
            <a:ext cx="7886700" cy="3286485"/>
          </a:xfrm>
        </p:spPr>
        <p:txBody>
          <a:bodyPr>
            <a:noAutofit/>
          </a:bodyPr>
          <a:lstStyle/>
          <a:p>
            <a:r>
              <a:rPr lang="en-US" sz="1300" dirty="0">
                <a:latin typeface="+mj-lt"/>
              </a:rPr>
              <a:t>Definitions</a:t>
            </a:r>
          </a:p>
          <a:p>
            <a:pPr lvl="1"/>
            <a:r>
              <a:rPr lang="en-US" sz="1300" dirty="0">
                <a:latin typeface="+mj-lt"/>
              </a:rPr>
              <a:t>1904.39(b)(9) How does OSHA define "in-patient hospitalization"? OSHA defines inpatient hospitalization as a formal admission to the in-patient service of a hospital or clinic for care or treatment.</a:t>
            </a:r>
          </a:p>
          <a:p>
            <a:pPr marL="342900" lvl="1" indent="0">
              <a:buNone/>
            </a:pPr>
            <a:endParaRPr lang="en-US" sz="1300" dirty="0">
              <a:latin typeface="+mj-lt"/>
            </a:endParaRPr>
          </a:p>
          <a:p>
            <a:pPr lvl="1"/>
            <a:r>
              <a:rPr lang="en-US" sz="1300" dirty="0">
                <a:latin typeface="+mj-lt"/>
              </a:rPr>
              <a:t>1904.39(b)(10) Do I have to report an in-patient hospitalization that involves only observation or diagnostic testing? No, you do not have to report an in-patient hospitalization that involves only observation or diagnostic testing. You must only report to OSHA each inpatient hospitalization that involves care or treatment.</a:t>
            </a:r>
          </a:p>
          <a:p>
            <a:pPr lvl="1"/>
            <a:endParaRPr lang="en-US" sz="1300" dirty="0">
              <a:latin typeface="+mj-lt"/>
            </a:endParaRPr>
          </a:p>
          <a:p>
            <a:pPr lvl="1"/>
            <a:r>
              <a:rPr lang="en-US" sz="1300" dirty="0">
                <a:latin typeface="+mj-lt"/>
              </a:rPr>
              <a:t>1904.39(b)(11) How does OSHA define "amputation"? An amputation is the traumatic loss of a limb or other external body part. Amputations include a part, such as a limb or appendage, that has been severed, cut off, amputated (either completely or partially); fingertip amputations with or without bone loss; medical amputations resulting from irreparable damage; amputations of body parts that have since been reattached. Amputations do not include avulsions, enucleations, </a:t>
            </a:r>
            <a:r>
              <a:rPr lang="en-US" sz="1300" dirty="0" err="1">
                <a:latin typeface="+mj-lt"/>
              </a:rPr>
              <a:t>deglovings</a:t>
            </a:r>
            <a:r>
              <a:rPr lang="en-US" sz="1300" dirty="0">
                <a:latin typeface="+mj-lt"/>
              </a:rPr>
              <a:t>, </a:t>
            </a:r>
            <a:r>
              <a:rPr lang="en-US" sz="1300" dirty="0" err="1">
                <a:latin typeface="+mj-lt"/>
              </a:rPr>
              <a:t>scalpings</a:t>
            </a:r>
            <a:r>
              <a:rPr lang="en-US" sz="1300" dirty="0">
                <a:latin typeface="+mj-lt"/>
              </a:rPr>
              <a:t>, severed ears, or broken or chipped teeth.</a:t>
            </a:r>
          </a:p>
        </p:txBody>
      </p:sp>
    </p:spTree>
    <p:extLst>
      <p:ext uri="{BB962C8B-B14F-4D97-AF65-F5344CB8AC3E}">
        <p14:creationId xmlns:p14="http://schemas.microsoft.com/office/powerpoint/2010/main" val="43976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p:txBody>
          <a:bodyPr/>
          <a:lstStyle/>
          <a:p>
            <a:r>
              <a:rPr lang="en-US" dirty="0"/>
              <a:t>Reportable vs. Recordable</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452212" y="2102719"/>
            <a:ext cx="8239579" cy="3622166"/>
          </a:xfrm>
        </p:spPr>
        <p:txBody>
          <a:bodyPr>
            <a:noAutofit/>
          </a:bodyPr>
          <a:lstStyle/>
          <a:p>
            <a:r>
              <a:rPr lang="en-US" sz="1600" dirty="0">
                <a:latin typeface="+mj-lt"/>
              </a:rPr>
              <a:t>How do I report the fatality, amputation, or hospitalization?</a:t>
            </a:r>
          </a:p>
          <a:p>
            <a:pPr lvl="1"/>
            <a:r>
              <a:rPr lang="en-US" sz="1600" dirty="0">
                <a:latin typeface="+mj-lt"/>
              </a:rPr>
              <a:t>Call your local OSHA office. Offices are in Jacksonville, Orlando, Tampa, and Ft. Lauderdale</a:t>
            </a:r>
          </a:p>
          <a:p>
            <a:pPr marL="171450" lvl="2"/>
            <a:r>
              <a:rPr lang="en-US" sz="1600" dirty="0">
                <a:latin typeface="+mj-lt"/>
              </a:rPr>
              <a:t>Call the OSHA 24-hour hotline at 1-800-321-6742 (OSHA)</a:t>
            </a:r>
          </a:p>
          <a:p>
            <a:pPr marL="171450" lvl="2"/>
            <a:r>
              <a:rPr lang="en-US" sz="1600" dirty="0">
                <a:latin typeface="+mj-lt"/>
              </a:rPr>
              <a:t>Or report the incident online at:</a:t>
            </a:r>
          </a:p>
          <a:p>
            <a:pPr marL="514350" lvl="3"/>
            <a:r>
              <a:rPr lang="en-US" sz="1600" dirty="0">
                <a:latin typeface="+mj-lt"/>
              </a:rPr>
              <a:t> </a:t>
            </a:r>
            <a:r>
              <a:rPr lang="en-US" sz="1600" dirty="0">
                <a:latin typeface="+mj-lt"/>
                <a:hlinkClick r:id="rId2"/>
              </a:rPr>
              <a:t>https://www.osha.gov/ords/ser/serform.html</a:t>
            </a:r>
            <a:r>
              <a:rPr lang="en-US" sz="1600" dirty="0">
                <a:latin typeface="+mj-lt"/>
              </a:rPr>
              <a:t> </a:t>
            </a:r>
          </a:p>
          <a:p>
            <a:pPr marL="171450" lvl="2"/>
            <a:r>
              <a:rPr lang="en-US" sz="1600" dirty="0">
                <a:latin typeface="+mj-lt"/>
              </a:rPr>
              <a:t>Unsure if reportable or recordable?</a:t>
            </a:r>
          </a:p>
          <a:p>
            <a:pPr marL="514350" lvl="3"/>
            <a:r>
              <a:rPr lang="en-US" sz="1600" dirty="0">
                <a:latin typeface="+mj-lt"/>
              </a:rPr>
              <a:t>Call any area office and ask for the Duty Officer available from</a:t>
            </a:r>
            <a:br>
              <a:rPr lang="en-US" sz="1600" dirty="0">
                <a:latin typeface="+mj-lt"/>
              </a:rPr>
            </a:br>
            <a:r>
              <a:rPr lang="en-US" sz="1600" dirty="0">
                <a:latin typeface="+mj-lt"/>
              </a:rPr>
              <a:t>8:00 am – 4:30 PM</a:t>
            </a:r>
          </a:p>
          <a:p>
            <a:pPr marL="514350" lvl="3"/>
            <a:r>
              <a:rPr lang="en-US" sz="1600" dirty="0">
                <a:latin typeface="+mj-lt"/>
              </a:rPr>
              <a:t>Contact USF SafetyFlorida to schedule a consultation</a:t>
            </a:r>
          </a:p>
          <a:p>
            <a:pPr marL="514350" lvl="3"/>
            <a:r>
              <a:rPr lang="en-US" sz="1600" dirty="0">
                <a:latin typeface="+mj-lt"/>
              </a:rPr>
              <a:t>Contact OTI for available recordkeeping courses</a:t>
            </a:r>
          </a:p>
        </p:txBody>
      </p:sp>
    </p:spTree>
    <p:extLst>
      <p:ext uri="{BB962C8B-B14F-4D97-AF65-F5344CB8AC3E}">
        <p14:creationId xmlns:p14="http://schemas.microsoft.com/office/powerpoint/2010/main" val="65861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p:txBody>
          <a:bodyPr/>
          <a:lstStyle/>
          <a:p>
            <a:r>
              <a:rPr lang="en-US" dirty="0">
                <a:latin typeface="+mj-lt"/>
              </a:rPr>
              <a:t>Recordkeeping Overview</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628650" y="2226469"/>
            <a:ext cx="7886700" cy="3457163"/>
          </a:xfrm>
        </p:spPr>
        <p:txBody>
          <a:bodyPr/>
          <a:lstStyle/>
          <a:p>
            <a:r>
              <a:rPr lang="en-US" dirty="0"/>
              <a:t>Who has to maintain and submit logs</a:t>
            </a:r>
          </a:p>
          <a:p>
            <a:pPr lvl="1"/>
            <a:r>
              <a:rPr lang="en-US" sz="2000" dirty="0">
                <a:latin typeface="+mj-lt"/>
              </a:rPr>
              <a:t>Exemptions </a:t>
            </a:r>
          </a:p>
          <a:p>
            <a:pPr lvl="1"/>
            <a:r>
              <a:rPr lang="en-US" sz="2000" dirty="0">
                <a:latin typeface="+mj-lt"/>
              </a:rPr>
              <a:t>Size</a:t>
            </a:r>
          </a:p>
          <a:p>
            <a:pPr lvl="2"/>
            <a:r>
              <a:rPr lang="en-US" sz="2000" dirty="0">
                <a:latin typeface="+mj-lt"/>
              </a:rPr>
              <a:t>Ten or fewer</a:t>
            </a:r>
          </a:p>
          <a:p>
            <a:pPr lvl="2"/>
            <a:r>
              <a:rPr lang="en-US" sz="2000" dirty="0">
                <a:latin typeface="+mj-lt"/>
              </a:rPr>
              <a:t>20 or greater per establishment</a:t>
            </a:r>
          </a:p>
          <a:p>
            <a:pPr lvl="1"/>
            <a:r>
              <a:rPr lang="en-US" sz="2000" dirty="0">
                <a:latin typeface="+mj-lt"/>
              </a:rPr>
              <a:t>Industry – NAICS Code (North American Industry Classification System)</a:t>
            </a:r>
          </a:p>
          <a:p>
            <a:pPr lvl="2"/>
            <a:r>
              <a:rPr lang="en-US" sz="2000" dirty="0">
                <a:latin typeface="+mj-lt"/>
              </a:rPr>
              <a:t>(</a:t>
            </a:r>
            <a:r>
              <a:rPr lang="en-US" sz="2000" dirty="0">
                <a:latin typeface="+mj-lt"/>
                <a:hlinkClick r:id="rId2"/>
              </a:rPr>
              <a:t>https://www.osha.gov/laws-regs/regulations/standardnumber/1904/1904SubpartBAppA</a:t>
            </a:r>
            <a:r>
              <a:rPr lang="en-US" sz="2000" dirty="0">
                <a:latin typeface="+mj-lt"/>
              </a:rPr>
              <a:t>)</a:t>
            </a:r>
          </a:p>
        </p:txBody>
      </p:sp>
    </p:spTree>
    <p:extLst>
      <p:ext uri="{BB962C8B-B14F-4D97-AF65-F5344CB8AC3E}">
        <p14:creationId xmlns:p14="http://schemas.microsoft.com/office/powerpoint/2010/main" val="67878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p:txBody>
          <a:bodyPr/>
          <a:lstStyle/>
          <a:p>
            <a:r>
              <a:rPr lang="en-US" dirty="0">
                <a:latin typeface="+mj-lt"/>
              </a:rPr>
              <a:t>Recording Criteria</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p:txBody>
          <a:bodyPr/>
          <a:lstStyle/>
          <a:p>
            <a:r>
              <a:rPr lang="en-US" sz="2800" dirty="0">
                <a:latin typeface="+mj-lt"/>
              </a:rPr>
              <a:t>Covered employers must record each fatality, injury, or illness that:</a:t>
            </a:r>
          </a:p>
          <a:p>
            <a:pPr lvl="1"/>
            <a:r>
              <a:rPr lang="en-US" dirty="0">
                <a:latin typeface="+mj-lt"/>
              </a:rPr>
              <a:t>Is work-related</a:t>
            </a:r>
          </a:p>
          <a:p>
            <a:pPr lvl="1"/>
            <a:r>
              <a:rPr lang="en-US" dirty="0">
                <a:latin typeface="+mj-lt"/>
              </a:rPr>
              <a:t>Is a new case</a:t>
            </a:r>
          </a:p>
          <a:p>
            <a:pPr lvl="1"/>
            <a:r>
              <a:rPr lang="en-US" dirty="0">
                <a:latin typeface="+mj-lt"/>
              </a:rPr>
              <a:t>Meets one or more of the criteria in sections 1904.7 through 1904.11.</a:t>
            </a:r>
          </a:p>
          <a:p>
            <a:pPr marL="0" indent="0">
              <a:buNone/>
            </a:pPr>
            <a:endParaRPr lang="en-US" dirty="0"/>
          </a:p>
          <a:p>
            <a:endParaRPr lang="en-US" dirty="0"/>
          </a:p>
        </p:txBody>
      </p:sp>
    </p:spTree>
    <p:extLst>
      <p:ext uri="{BB962C8B-B14F-4D97-AF65-F5344CB8AC3E}">
        <p14:creationId xmlns:p14="http://schemas.microsoft.com/office/powerpoint/2010/main" val="17809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3445276" y="1066800"/>
            <a:ext cx="1398849" cy="1107964"/>
          </a:xfrm>
        </p:spPr>
        <p:txBody>
          <a:bodyPr>
            <a:noAutofit/>
          </a:bodyPr>
          <a:lstStyle/>
          <a:p>
            <a:r>
              <a:rPr lang="en-US" sz="2800" b="1" dirty="0">
                <a:solidFill>
                  <a:schemeClr val="bg1"/>
                </a:solidFill>
                <a:latin typeface="+mj-lt"/>
              </a:rPr>
              <a:t>300</a:t>
            </a:r>
          </a:p>
        </p:txBody>
      </p:sp>
      <p:pic>
        <p:nvPicPr>
          <p:cNvPr id="8" name="Picture 7" descr="A close-up of a form&#10;&#10;Description automatically generated">
            <a:extLst>
              <a:ext uri="{FF2B5EF4-FFF2-40B4-BE49-F238E27FC236}">
                <a16:creationId xmlns:a16="http://schemas.microsoft.com/office/drawing/2014/main" id="{4C056416-3094-1700-0464-EEEBA52358F4}"/>
              </a:ext>
            </a:extLst>
          </p:cNvPr>
          <p:cNvPicPr>
            <a:picLocks noChangeAspect="1"/>
          </p:cNvPicPr>
          <p:nvPr/>
        </p:nvPicPr>
        <p:blipFill>
          <a:blip r:embed="rId2"/>
          <a:stretch>
            <a:fillRect/>
          </a:stretch>
        </p:blipFill>
        <p:spPr>
          <a:xfrm>
            <a:off x="0" y="1819264"/>
            <a:ext cx="9144000" cy="4409784"/>
          </a:xfrm>
          <a:prstGeom prst="rect">
            <a:avLst/>
          </a:prstGeom>
        </p:spPr>
      </p:pic>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a:xfrm>
            <a:off x="201351" y="152400"/>
            <a:ext cx="7886700" cy="476552"/>
          </a:xfrm>
        </p:spPr>
        <p:txBody>
          <a:bodyPr>
            <a:normAutofit fontScale="90000"/>
          </a:bodyPr>
          <a:lstStyle/>
          <a:p>
            <a:r>
              <a:rPr lang="en-US" dirty="0"/>
              <a:t>OSHA Forms/Logs:	</a:t>
            </a:r>
          </a:p>
        </p:txBody>
      </p:sp>
    </p:spTree>
    <p:extLst>
      <p:ext uri="{BB962C8B-B14F-4D97-AF65-F5344CB8AC3E}">
        <p14:creationId xmlns:p14="http://schemas.microsoft.com/office/powerpoint/2010/main" val="293363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0DC0DD-6BCD-8D9C-0520-EF6625CE8B82}"/>
              </a:ext>
            </a:extLst>
          </p:cNvPr>
          <p:cNvPicPr>
            <a:picLocks noChangeAspect="1"/>
          </p:cNvPicPr>
          <p:nvPr/>
        </p:nvPicPr>
        <p:blipFill rotWithShape="1">
          <a:blip r:embed="rId2"/>
          <a:srcRect b="3905"/>
          <a:stretch/>
        </p:blipFill>
        <p:spPr>
          <a:xfrm>
            <a:off x="0" y="1108827"/>
            <a:ext cx="9143999" cy="4883520"/>
          </a:xfrm>
          <a:prstGeom prst="rect">
            <a:avLst/>
          </a:prstGeom>
        </p:spPr>
      </p:pic>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a:xfrm>
            <a:off x="628650" y="516716"/>
            <a:ext cx="7886700" cy="421549"/>
          </a:xfrm>
        </p:spPr>
        <p:txBody>
          <a:bodyPr>
            <a:normAutofit fontScale="90000"/>
          </a:bodyPr>
          <a:lstStyle/>
          <a:p>
            <a:pPr algn="ctr"/>
            <a:r>
              <a:rPr lang="en-US" dirty="0"/>
              <a:t>300A</a:t>
            </a:r>
          </a:p>
        </p:txBody>
      </p:sp>
    </p:spTree>
    <p:extLst>
      <p:ext uri="{BB962C8B-B14F-4D97-AF65-F5344CB8AC3E}">
        <p14:creationId xmlns:p14="http://schemas.microsoft.com/office/powerpoint/2010/main" val="366799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49BA51-AE10-07D0-D65B-9616125C393B}"/>
              </a:ext>
            </a:extLst>
          </p:cNvPr>
          <p:cNvPicPr>
            <a:picLocks noChangeAspect="1"/>
          </p:cNvPicPr>
          <p:nvPr/>
        </p:nvPicPr>
        <p:blipFill rotWithShape="1">
          <a:blip r:embed="rId2"/>
          <a:srcRect b="2860"/>
          <a:stretch/>
        </p:blipFill>
        <p:spPr>
          <a:xfrm>
            <a:off x="10952" y="990600"/>
            <a:ext cx="9133048" cy="5001359"/>
          </a:xfrm>
          <a:prstGeom prst="rect">
            <a:avLst/>
          </a:prstGeom>
        </p:spPr>
      </p:pic>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a:xfrm>
            <a:off x="653024" y="152400"/>
            <a:ext cx="7886700" cy="421549"/>
          </a:xfrm>
        </p:spPr>
        <p:txBody>
          <a:bodyPr>
            <a:normAutofit fontScale="90000"/>
          </a:bodyPr>
          <a:lstStyle/>
          <a:p>
            <a:pPr algn="ctr"/>
            <a:r>
              <a:rPr lang="en-US" dirty="0">
                <a:latin typeface="+mj-lt"/>
              </a:rPr>
              <a:t>301</a:t>
            </a:r>
          </a:p>
        </p:txBody>
      </p:sp>
    </p:spTree>
    <p:extLst>
      <p:ext uri="{BB962C8B-B14F-4D97-AF65-F5344CB8AC3E}">
        <p14:creationId xmlns:p14="http://schemas.microsoft.com/office/powerpoint/2010/main" val="241575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p:txBody>
          <a:bodyPr/>
          <a:lstStyle/>
          <a:p>
            <a:r>
              <a:rPr lang="en-US" dirty="0">
                <a:latin typeface="+mj-lt"/>
              </a:rPr>
              <a:t>Additional Information</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628650" y="2438400"/>
            <a:ext cx="7886700" cy="3704669"/>
          </a:xfrm>
        </p:spPr>
        <p:txBody>
          <a:bodyPr>
            <a:normAutofit fontScale="55000" lnSpcReduction="20000"/>
          </a:bodyPr>
          <a:lstStyle/>
          <a:p>
            <a:r>
              <a:rPr lang="en-US" dirty="0">
                <a:latin typeface="+mj-lt"/>
              </a:rPr>
              <a:t>Zero Injuries</a:t>
            </a:r>
          </a:p>
          <a:p>
            <a:pPr lvl="1"/>
            <a:r>
              <a:rPr lang="en-US" dirty="0">
                <a:latin typeface="+mj-lt"/>
              </a:rPr>
              <a:t>Logs must still be maintained and submitted</a:t>
            </a:r>
          </a:p>
          <a:p>
            <a:r>
              <a:rPr lang="en-US" dirty="0">
                <a:latin typeface="+mj-lt"/>
              </a:rPr>
              <a:t>Multiple business establishments</a:t>
            </a:r>
          </a:p>
          <a:p>
            <a:r>
              <a:rPr lang="en-US" dirty="0">
                <a:latin typeface="+mj-lt"/>
              </a:rPr>
              <a:t>Covered employees</a:t>
            </a:r>
          </a:p>
          <a:p>
            <a:pPr lvl="1"/>
            <a:r>
              <a:rPr lang="en-US" dirty="0">
                <a:latin typeface="+mj-lt"/>
              </a:rPr>
              <a:t>1904.31(a) Basic requirement. You must record on the OSHA 300 Log the recordable injuries and illnesses of all employees on your payroll, whether they are </a:t>
            </a:r>
            <a:r>
              <a:rPr lang="en-US" dirty="0">
                <a:highlight>
                  <a:srgbClr val="ECEAD1"/>
                </a:highlight>
                <a:latin typeface="+mj-lt"/>
              </a:rPr>
              <a:t>labor, executive, hourly, salary, part-time, seasonal, or migrant workers. </a:t>
            </a:r>
            <a:r>
              <a:rPr lang="en-US" dirty="0">
                <a:latin typeface="+mj-lt"/>
              </a:rPr>
              <a:t>You also must record the recordable injuries and illnesses that occur to employees who are not on your payroll </a:t>
            </a:r>
            <a:r>
              <a:rPr lang="en-US" dirty="0">
                <a:highlight>
                  <a:srgbClr val="ECEAD1"/>
                </a:highlight>
                <a:latin typeface="+mj-lt"/>
              </a:rPr>
              <a:t>if you supervise these employees on a day-to-day basis.</a:t>
            </a:r>
            <a:r>
              <a:rPr lang="en-US" dirty="0">
                <a:latin typeface="+mj-lt"/>
              </a:rPr>
              <a:t> If your business is organized as a sole proprietorship or partnership, the owner or partners are not considered employees for recordkeeping purposes</a:t>
            </a:r>
          </a:p>
          <a:p>
            <a:pPr lvl="1"/>
            <a:r>
              <a:rPr lang="en-US" dirty="0">
                <a:latin typeface="+mj-lt"/>
              </a:rPr>
              <a:t>Temporary Employees</a:t>
            </a:r>
          </a:p>
          <a:p>
            <a:r>
              <a:rPr lang="en-US" dirty="0">
                <a:highlight>
                  <a:srgbClr val="FFFF00"/>
                </a:highlight>
                <a:latin typeface="+mj-lt"/>
              </a:rPr>
              <a:t>Retention of logs - 5 years****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5034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p:txBody>
          <a:bodyPr/>
          <a:lstStyle/>
          <a:p>
            <a:r>
              <a:rPr lang="en-US" dirty="0">
                <a:latin typeface="+mj-lt"/>
              </a:rPr>
              <a:t>Construction</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609600" y="2362200"/>
            <a:ext cx="8203293" cy="3704669"/>
          </a:xfrm>
        </p:spPr>
        <p:txBody>
          <a:bodyPr>
            <a:normAutofit/>
          </a:bodyPr>
          <a:lstStyle/>
          <a:p>
            <a:r>
              <a:rPr lang="en-US" sz="2400" dirty="0">
                <a:latin typeface="+mj-lt"/>
              </a:rPr>
              <a:t>Temporary job site injuries are recorded on the headquarters log</a:t>
            </a:r>
          </a:p>
          <a:p>
            <a:r>
              <a:rPr lang="en-US" sz="2400" dirty="0">
                <a:latin typeface="+mj-lt"/>
              </a:rPr>
              <a:t>One-year temporary establishment must maintain injury/illness logs but only for employees of the general contractor on-site</a:t>
            </a:r>
          </a:p>
          <a:p>
            <a:pPr lvl="1"/>
            <a:r>
              <a:rPr lang="en-US" sz="2400" dirty="0">
                <a:latin typeface="+mj-lt"/>
              </a:rPr>
              <a:t>Subcontractors are not included</a:t>
            </a:r>
          </a:p>
          <a:p>
            <a:r>
              <a:rPr lang="en-US" sz="2400" dirty="0">
                <a:latin typeface="+mj-lt"/>
              </a:rPr>
              <a:t>Temporary workers vs. Subcontractors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37712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137350"/>
            <a:ext cx="8839200" cy="4339650"/>
          </a:xfrm>
          <a:prstGeom prst="rect">
            <a:avLst/>
          </a:prstGeom>
        </p:spPr>
        <p:txBody>
          <a:bodyPr wrap="square">
            <a:spAutoFit/>
          </a:bodyPr>
          <a:lstStyle/>
          <a:p>
            <a:r>
              <a:rPr lang="en-US" dirty="0">
                <a:solidFill>
                  <a:srgbClr val="333333"/>
                </a:solidFill>
                <a:latin typeface="+mj-lt"/>
                <a:ea typeface="Times New Roman" panose="02020603050405020304" pitchFamily="18" charset="0"/>
                <a:cs typeface="Times New Roman" panose="02020603050405020304" pitchFamily="18" charset="0"/>
              </a:rPr>
              <a:t>This information has been developed by an OSHA Compliance Assistance Specialist and is intended to assist employers, workers, and others improve workplace health and safety. While we attempt to thoroughly address specific topics </a:t>
            </a:r>
            <a:r>
              <a:rPr lang="en-US" dirty="0">
                <a:latin typeface="+mj-lt"/>
                <a:ea typeface="Times New Roman" panose="02020603050405020304" pitchFamily="18" charset="0"/>
                <a:cs typeface="Times New Roman" panose="02020603050405020304" pitchFamily="18" charset="0"/>
              </a:rPr>
              <a:t>or hazards, it is not possible to include discussion of everything necessary to ensure a healthy and safe working environment in this presentation. This information is a tool for addressing workplace hazards and is not an exhaustive statement of an employer’s legal obligations, which are defined by statute, regulations, and standards. This document does not have the force and effect of law and is not meant to bind the public in any way. This document is intended only to provide clarity to the public regarding existing requirements under the law or agency policies. It does not create or diminish legal obligations under the Occupational Safety and Health Act. Finally, OSHA may modify rules and related interpretations in light of new technology, information, or circumstances; to keep apprised of such developments, or to review information on a wide range of occupational safety and health topics, you can visit OSHA’s website at </a:t>
            </a:r>
            <a:r>
              <a:rPr lang="en-US" dirty="0">
                <a:solidFill>
                  <a:srgbClr val="0144C7"/>
                </a:solidFill>
                <a:latin typeface="+mj-lt"/>
                <a:ea typeface="Times New Roman" panose="02020603050405020304" pitchFamily="18" charset="0"/>
                <a:cs typeface="Times New Roman" panose="02020603050405020304" pitchFamily="18" charset="0"/>
                <a:hlinkClick r:id="rId3" tooltip="www.osha.gov"/>
              </a:rPr>
              <a:t>www.osha.gov</a:t>
            </a:r>
            <a:r>
              <a:rPr lang="en-US" dirty="0">
                <a:solidFill>
                  <a:srgbClr val="333333"/>
                </a:solidFill>
                <a:latin typeface="+mj-lt"/>
                <a:ea typeface="Times New Roman" panose="02020603050405020304" pitchFamily="18" charset="0"/>
                <a:cs typeface="Times New Roman" panose="02020603050405020304" pitchFamily="18" charset="0"/>
              </a:rPr>
              <a:t>.</a:t>
            </a:r>
            <a:endParaRPr lang="en-US" sz="2400" dirty="0">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D3EF611-BAB7-2DA1-6FF1-D9F6A674052A}"/>
              </a:ext>
            </a:extLst>
          </p:cNvPr>
          <p:cNvSpPr txBox="1"/>
          <p:nvPr/>
        </p:nvSpPr>
        <p:spPr>
          <a:xfrm>
            <a:off x="685800" y="685800"/>
            <a:ext cx="1635384" cy="400110"/>
          </a:xfrm>
          <a:prstGeom prst="rect">
            <a:avLst/>
          </a:prstGeom>
          <a:noFill/>
        </p:spPr>
        <p:txBody>
          <a:bodyPr wrap="none" rtlCol="0">
            <a:spAutoFit/>
          </a:bodyPr>
          <a:lstStyle/>
          <a:p>
            <a:r>
              <a:rPr lang="en-US" sz="2000" b="1" dirty="0">
                <a:solidFill>
                  <a:schemeClr val="bg1"/>
                </a:solidFill>
              </a:rPr>
              <a:t>Disclaimer: </a:t>
            </a:r>
          </a:p>
        </p:txBody>
      </p:sp>
    </p:spTree>
    <p:extLst>
      <p:ext uri="{BB962C8B-B14F-4D97-AF65-F5344CB8AC3E}">
        <p14:creationId xmlns:p14="http://schemas.microsoft.com/office/powerpoint/2010/main" val="277112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097F-27B0-F108-DA80-25851427A313}"/>
              </a:ext>
            </a:extLst>
          </p:cNvPr>
          <p:cNvSpPr>
            <a:spLocks noGrp="1"/>
          </p:cNvSpPr>
          <p:nvPr>
            <p:ph type="title"/>
          </p:nvPr>
        </p:nvSpPr>
        <p:spPr/>
        <p:txBody>
          <a:bodyPr/>
          <a:lstStyle/>
          <a:p>
            <a:r>
              <a:rPr lang="en-US" dirty="0">
                <a:latin typeface="+mj-lt"/>
              </a:rPr>
              <a:t>Resources:</a:t>
            </a:r>
          </a:p>
        </p:txBody>
      </p:sp>
      <p:sp>
        <p:nvSpPr>
          <p:cNvPr id="3" name="Content Placeholder 2">
            <a:extLst>
              <a:ext uri="{FF2B5EF4-FFF2-40B4-BE49-F238E27FC236}">
                <a16:creationId xmlns:a16="http://schemas.microsoft.com/office/drawing/2014/main" id="{8AA7020F-5ABE-B8FF-2A5A-614D5628ED9E}"/>
              </a:ext>
            </a:extLst>
          </p:cNvPr>
          <p:cNvSpPr>
            <a:spLocks noGrp="1"/>
          </p:cNvSpPr>
          <p:nvPr>
            <p:ph idx="1"/>
          </p:nvPr>
        </p:nvSpPr>
        <p:spPr>
          <a:xfrm>
            <a:off x="628650" y="2157719"/>
            <a:ext cx="7886700" cy="3263504"/>
          </a:xfrm>
        </p:spPr>
        <p:txBody>
          <a:bodyPr/>
          <a:lstStyle/>
          <a:p>
            <a:pPr lvl="0"/>
            <a:r>
              <a:rPr lang="en-US" dirty="0">
                <a:latin typeface="+mj-lt"/>
                <a:hlinkClick r:id="rId2"/>
              </a:rPr>
              <a:t>https://www.osha.gov/recordkeeping/presentations</a:t>
            </a:r>
            <a:endParaRPr lang="en-US" dirty="0">
              <a:latin typeface="+mj-lt"/>
            </a:endParaRPr>
          </a:p>
          <a:p>
            <a:pPr lvl="1"/>
            <a:r>
              <a:rPr lang="en-US" dirty="0">
                <a:latin typeface="+mj-lt"/>
              </a:rPr>
              <a:t>PowerPoint Presentation on Recordkeeping</a:t>
            </a:r>
          </a:p>
          <a:p>
            <a:r>
              <a:rPr lang="en-US" dirty="0">
                <a:latin typeface="+mj-lt"/>
                <a:hlinkClick r:id="rId3"/>
              </a:rPr>
              <a:t>https://www.osha.gov/recordkeeping</a:t>
            </a:r>
            <a:endParaRPr lang="en-US" dirty="0">
              <a:latin typeface="+mj-lt"/>
            </a:endParaRPr>
          </a:p>
          <a:p>
            <a:pPr lvl="1"/>
            <a:r>
              <a:rPr lang="en-US" dirty="0">
                <a:latin typeface="+mj-lt"/>
              </a:rPr>
              <a:t>Main recordkeeping page</a:t>
            </a:r>
          </a:p>
          <a:p>
            <a:r>
              <a:rPr lang="en-US" dirty="0">
                <a:latin typeface="+mj-lt"/>
                <a:hlinkClick r:id="rId4"/>
              </a:rPr>
              <a:t>https://www.osha.gov/report</a:t>
            </a:r>
            <a:endParaRPr lang="en-US" dirty="0">
              <a:latin typeface="+mj-lt"/>
            </a:endParaRPr>
          </a:p>
          <a:p>
            <a:pPr lvl="1"/>
            <a:r>
              <a:rPr lang="en-US" dirty="0">
                <a:latin typeface="+mj-lt"/>
              </a:rPr>
              <a:t>Reporting severe injuries page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8135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2000250" y="2559050"/>
            <a:ext cx="5143500" cy="106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a:lnSpc>
                <a:spcPct val="80000"/>
              </a:lnSpc>
              <a:spcBef>
                <a:spcPts val="0"/>
              </a:spcBef>
              <a:spcAft>
                <a:spcPts val="0"/>
              </a:spcAft>
            </a:pPr>
            <a:r>
              <a:rPr lang="en-US" altLang="en-US" sz="2700" dirty="0">
                <a:solidFill>
                  <a:srgbClr val="0070C0"/>
                </a:solidFill>
              </a:rPr>
              <a:t>The Final Rule to Improve Tracking of Workplace Injuries and Illnesses</a:t>
            </a:r>
          </a:p>
        </p:txBody>
      </p:sp>
    </p:spTree>
    <p:extLst>
      <p:ext uri="{BB962C8B-B14F-4D97-AF65-F5344CB8AC3E}">
        <p14:creationId xmlns:p14="http://schemas.microsoft.com/office/powerpoint/2010/main" val="101623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00E0-390F-87CC-01DB-C77DD08C58E8}"/>
              </a:ext>
            </a:extLst>
          </p:cNvPr>
          <p:cNvSpPr>
            <a:spLocks noGrp="1"/>
          </p:cNvSpPr>
          <p:nvPr>
            <p:ph type="title"/>
          </p:nvPr>
        </p:nvSpPr>
        <p:spPr/>
        <p:txBody>
          <a:bodyPr/>
          <a:lstStyle/>
          <a:p>
            <a:r>
              <a:rPr lang="en-US" dirty="0"/>
              <a:t>Main Purpose of Final Rule</a:t>
            </a:r>
          </a:p>
        </p:txBody>
      </p:sp>
      <p:sp>
        <p:nvSpPr>
          <p:cNvPr id="3" name="Content Placeholder 2">
            <a:extLst>
              <a:ext uri="{FF2B5EF4-FFF2-40B4-BE49-F238E27FC236}">
                <a16:creationId xmlns:a16="http://schemas.microsoft.com/office/drawing/2014/main" id="{FEF06E21-B99E-740A-3F14-CAD0694CD45C}"/>
              </a:ext>
            </a:extLst>
          </p:cNvPr>
          <p:cNvSpPr>
            <a:spLocks noGrp="1"/>
          </p:cNvSpPr>
          <p:nvPr>
            <p:ph idx="1"/>
          </p:nvPr>
        </p:nvSpPr>
        <p:spPr/>
        <p:txBody>
          <a:bodyPr/>
          <a:lstStyle/>
          <a:p>
            <a:r>
              <a:rPr lang="en-US" sz="2400" dirty="0">
                <a:latin typeface="+mj-lt"/>
              </a:rPr>
              <a:t>Prevent worker injuries and illnesses.</a:t>
            </a:r>
          </a:p>
          <a:p>
            <a:r>
              <a:rPr lang="en-US" sz="2400" dirty="0">
                <a:latin typeface="+mj-lt"/>
              </a:rPr>
              <a:t>With the information obtained through this rule, OSHA, employers, employees, employee representatives, State and local agencies, consultants, and researchers will be better able to identify and mitigate workplace hazards and thereby prevent worker injuries and illnesses. </a:t>
            </a:r>
          </a:p>
          <a:p>
            <a:endParaRPr lang="en-US" sz="1800" dirty="0"/>
          </a:p>
        </p:txBody>
      </p:sp>
    </p:spTree>
    <p:extLst>
      <p:ext uri="{BB962C8B-B14F-4D97-AF65-F5344CB8AC3E}">
        <p14:creationId xmlns:p14="http://schemas.microsoft.com/office/powerpoint/2010/main" val="241103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47800" y="476543"/>
            <a:ext cx="6515100" cy="940834"/>
          </a:xfrm>
        </p:spPr>
        <p:txBody>
          <a:bodyPr/>
          <a:lstStyle/>
          <a:p>
            <a:pPr eaLnBrk="1" hangingPunct="1"/>
            <a:r>
              <a:rPr lang="en-US" altLang="en-US" dirty="0">
                <a:cs typeface="Calibri" panose="020F0502020204030204" pitchFamily="34" charset="0"/>
              </a:rPr>
              <a:t>Final Rule to Amend </a:t>
            </a:r>
            <a:br>
              <a:rPr lang="en-US" altLang="en-US" dirty="0">
                <a:cs typeface="Calibri" panose="020F0502020204030204" pitchFamily="34" charset="0"/>
              </a:rPr>
            </a:br>
            <a:r>
              <a:rPr lang="en-US" altLang="en-US" dirty="0">
                <a:cs typeface="Calibri" panose="020F0502020204030204" pitchFamily="34" charset="0"/>
              </a:rPr>
              <a:t>Recordkeeping Requirements</a:t>
            </a:r>
          </a:p>
        </p:txBody>
      </p:sp>
      <p:sp>
        <p:nvSpPr>
          <p:cNvPr id="7" name="Rectangle 3"/>
          <p:cNvSpPr txBox="1">
            <a:spLocks noChangeArrowheads="1"/>
          </p:cNvSpPr>
          <p:nvPr/>
        </p:nvSpPr>
        <p:spPr>
          <a:xfrm>
            <a:off x="1303020" y="2857500"/>
            <a:ext cx="6515100" cy="2571750"/>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57175" indent="-257175" defTabSz="685800" eaLnBrk="1" hangingPunct="1">
              <a:defRPr/>
            </a:pPr>
            <a:r>
              <a:rPr lang="en-US" altLang="en-US" sz="2000" kern="0" dirty="0">
                <a:solidFill>
                  <a:srgbClr val="000000"/>
                </a:solidFill>
                <a:latin typeface="Arial"/>
                <a:cs typeface="Calibri" panose="020F0502020204030204" pitchFamily="34" charset="0"/>
              </a:rPr>
              <a:t>On July 21, 2023, OSHA published a final rule to amend federal occupational injury and illness recordkeeping regulation: 29 CFR 1904.41 effective date is </a:t>
            </a:r>
            <a:r>
              <a:rPr lang="en-US" altLang="en-US" sz="2000" b="1" kern="0" dirty="0">
                <a:solidFill>
                  <a:srgbClr val="000000"/>
                </a:solidFill>
                <a:latin typeface="Arial"/>
                <a:cs typeface="Calibri" panose="020F0502020204030204" pitchFamily="34" charset="0"/>
              </a:rPr>
              <a:t>January 1, 2024. </a:t>
            </a:r>
          </a:p>
          <a:p>
            <a:pPr marL="257175" indent="-257175" defTabSz="685800" eaLnBrk="1" hangingPunct="1">
              <a:defRPr/>
            </a:pPr>
            <a:endParaRPr lang="en-US" altLang="en-US" sz="2000" kern="0" dirty="0">
              <a:solidFill>
                <a:srgbClr val="000000"/>
              </a:solidFill>
              <a:latin typeface="Arial"/>
              <a:cs typeface="Calibri" panose="020F0502020204030204" pitchFamily="34" charset="0"/>
            </a:endParaRPr>
          </a:p>
          <a:p>
            <a:pPr marL="257175" indent="-257175" defTabSz="685800" eaLnBrk="1" hangingPunct="1">
              <a:defRPr/>
            </a:pPr>
            <a:r>
              <a:rPr lang="en-US" altLang="en-US" sz="2000" kern="0" dirty="0">
                <a:solidFill>
                  <a:srgbClr val="000000"/>
                </a:solidFill>
                <a:latin typeface="Arial"/>
                <a:cs typeface="Calibri" panose="020F0502020204030204" pitchFamily="34" charset="0"/>
              </a:rPr>
              <a:t>The final rule supports the agency's mission to assure safe and healthful working conditions for working people</a:t>
            </a:r>
            <a:r>
              <a:rPr lang="en-US" altLang="en-US" sz="1800" kern="0" dirty="0">
                <a:solidFill>
                  <a:srgbClr val="000000"/>
                </a:solidFill>
                <a:latin typeface="Arial"/>
                <a:cs typeface="Calibri" panose="020F0502020204030204" pitchFamily="34" charset="0"/>
              </a:rPr>
              <a:t>.</a:t>
            </a:r>
          </a:p>
        </p:txBody>
      </p:sp>
    </p:spTree>
    <p:extLst>
      <p:ext uri="{BB962C8B-B14F-4D97-AF65-F5344CB8AC3E}">
        <p14:creationId xmlns:p14="http://schemas.microsoft.com/office/powerpoint/2010/main" val="314645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65E1-3372-5947-389E-E7FC14CD806E}"/>
              </a:ext>
            </a:extLst>
          </p:cNvPr>
          <p:cNvSpPr>
            <a:spLocks noGrp="1"/>
          </p:cNvSpPr>
          <p:nvPr>
            <p:ph type="title"/>
          </p:nvPr>
        </p:nvSpPr>
        <p:spPr>
          <a:xfrm>
            <a:off x="228600" y="0"/>
            <a:ext cx="7772400" cy="1143000"/>
          </a:xfrm>
        </p:spPr>
        <p:txBody>
          <a:bodyPr/>
          <a:lstStyle/>
          <a:p>
            <a:r>
              <a:rPr lang="en-US" dirty="0">
                <a:latin typeface="+mj-lt"/>
              </a:rPr>
              <a:t>Final Rule to Improve Tracking </a:t>
            </a:r>
          </a:p>
        </p:txBody>
      </p:sp>
      <p:sp>
        <p:nvSpPr>
          <p:cNvPr id="3" name="Content Placeholder 2">
            <a:extLst>
              <a:ext uri="{FF2B5EF4-FFF2-40B4-BE49-F238E27FC236}">
                <a16:creationId xmlns:a16="http://schemas.microsoft.com/office/drawing/2014/main" id="{65A1AA00-67F4-41C9-CDBB-FD2D2E811992}"/>
              </a:ext>
            </a:extLst>
          </p:cNvPr>
          <p:cNvSpPr>
            <a:spLocks noGrp="1"/>
          </p:cNvSpPr>
          <p:nvPr>
            <p:ph idx="1"/>
          </p:nvPr>
        </p:nvSpPr>
        <p:spPr/>
        <p:txBody>
          <a:bodyPr/>
          <a:lstStyle/>
          <a:p>
            <a:r>
              <a:rPr lang="en-US" sz="2200" dirty="0">
                <a:latin typeface="+mj-lt"/>
              </a:rPr>
              <a:t>Certain establishments must electronically submit to OSHA detailed information about each recordable injury and illness entered on their previous calendar year's OSHA 300 Log and 301 Incident Report forms (29 CFR 1904.41). This includes the date, physical location, and severity of the injury or illness; details about the worker who was injured; and details about how the injury or illness occurred.</a:t>
            </a:r>
          </a:p>
          <a:p>
            <a:endParaRPr lang="en-US" dirty="0"/>
          </a:p>
        </p:txBody>
      </p:sp>
    </p:spTree>
    <p:extLst>
      <p:ext uri="{BB962C8B-B14F-4D97-AF65-F5344CB8AC3E}">
        <p14:creationId xmlns:p14="http://schemas.microsoft.com/office/powerpoint/2010/main" val="2230524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762000"/>
            <a:ext cx="6400800" cy="432197"/>
          </a:xfrm>
        </p:spPr>
        <p:txBody>
          <a:bodyPr/>
          <a:lstStyle/>
          <a:p>
            <a:pPr eaLnBrk="1" hangingPunct="1"/>
            <a:r>
              <a:rPr lang="en-US" altLang="en-US" dirty="0">
                <a:effectLst>
                  <a:outerShdw blurRad="38100" dist="38100" dir="2700000" algn="tl">
                    <a:srgbClr val="000000">
                      <a:alpha val="43137"/>
                    </a:srgbClr>
                  </a:outerShdw>
                </a:effectLst>
                <a:latin typeface="+mj-lt"/>
                <a:cs typeface="Calibri" panose="020F0502020204030204" pitchFamily="34" charset="0"/>
              </a:rPr>
              <a:t>Final Rule Requirements</a:t>
            </a:r>
          </a:p>
        </p:txBody>
      </p:sp>
      <p:sp>
        <p:nvSpPr>
          <p:cNvPr id="6" name="Content Placeholder 1"/>
          <p:cNvSpPr>
            <a:spLocks noGrp="1"/>
          </p:cNvSpPr>
          <p:nvPr>
            <p:ph sz="half" idx="4294967295"/>
          </p:nvPr>
        </p:nvSpPr>
        <p:spPr>
          <a:xfrm>
            <a:off x="-304800" y="2209800"/>
            <a:ext cx="9448800" cy="3086100"/>
          </a:xfrm>
          <a:prstGeom prst="rect">
            <a:avLst/>
          </a:prstGeom>
        </p:spPr>
        <p:txBody>
          <a:bodyPr/>
          <a:lstStyle/>
          <a:p>
            <a:pPr marL="642938" lvl="1" indent="-342900">
              <a:lnSpc>
                <a:spcPct val="90000"/>
              </a:lnSpc>
              <a:spcBef>
                <a:spcPct val="0"/>
              </a:spcBef>
              <a:spcAft>
                <a:spcPts val="1800"/>
              </a:spcAft>
              <a:buClr>
                <a:srgbClr val="0070C0"/>
              </a:buClr>
              <a:buSzPct val="110000"/>
              <a:buFont typeface="Wingdings" panose="05000000000000000000" pitchFamily="2" charset="2"/>
              <a:buChar char="§"/>
            </a:pPr>
            <a:r>
              <a:rPr lang="en-US" altLang="en-US" sz="2000" b="1" dirty="0">
                <a:solidFill>
                  <a:srgbClr val="000000"/>
                </a:solidFill>
                <a:latin typeface="+mj-lt"/>
                <a:cs typeface="Calibri" panose="020F0502020204030204" pitchFamily="34" charset="0"/>
              </a:rPr>
              <a:t>Establishments with 100 or more</a:t>
            </a:r>
            <a:r>
              <a:rPr lang="en-US" altLang="en-US" sz="2000" dirty="0">
                <a:solidFill>
                  <a:srgbClr val="000000"/>
                </a:solidFill>
                <a:latin typeface="+mj-lt"/>
                <a:cs typeface="Calibri" panose="020F0502020204030204" pitchFamily="34" charset="0"/>
              </a:rPr>
              <a:t> employees in the highest-hazard industries must electronically submit information from their Form 300 Log and Form 301 Incident Report. (Establishments that had a peak employment of 100 or more employees during the previous calendar year meet this size criteria.) Listed in appendix B to subpart E. </a:t>
            </a:r>
          </a:p>
          <a:p>
            <a:pPr marL="642938" lvl="1" indent="-342900">
              <a:lnSpc>
                <a:spcPct val="90000"/>
              </a:lnSpc>
              <a:spcBef>
                <a:spcPct val="0"/>
              </a:spcBef>
              <a:spcAft>
                <a:spcPts val="1800"/>
              </a:spcAft>
              <a:buClr>
                <a:srgbClr val="0070C0"/>
              </a:buClr>
              <a:buSzPct val="110000"/>
              <a:buFont typeface="Wingdings" panose="05000000000000000000" pitchFamily="2" charset="2"/>
              <a:buChar char="§"/>
            </a:pPr>
            <a:r>
              <a:rPr lang="en-US" altLang="en-US" sz="2000" b="1" dirty="0">
                <a:solidFill>
                  <a:srgbClr val="000000"/>
                </a:solidFill>
                <a:latin typeface="+mj-lt"/>
                <a:cs typeface="Calibri" panose="020F0502020204030204" pitchFamily="34" charset="0"/>
              </a:rPr>
              <a:t>Establishments with 20 or more </a:t>
            </a:r>
            <a:r>
              <a:rPr lang="en-US" altLang="en-US" sz="2000" dirty="0">
                <a:solidFill>
                  <a:srgbClr val="000000"/>
                </a:solidFill>
                <a:latin typeface="+mj-lt"/>
                <a:cs typeface="Calibri" panose="020F0502020204030204" pitchFamily="34" charset="0"/>
              </a:rPr>
              <a:t>employees in certain high-hazard industries, and all </a:t>
            </a:r>
            <a:r>
              <a:rPr lang="en-US" altLang="en-US" sz="2000" b="1" dirty="0">
                <a:solidFill>
                  <a:srgbClr val="000000"/>
                </a:solidFill>
                <a:latin typeface="+mj-lt"/>
                <a:cs typeface="Calibri" panose="020F0502020204030204" pitchFamily="34" charset="0"/>
              </a:rPr>
              <a:t>establishments with 250 or more</a:t>
            </a:r>
            <a:r>
              <a:rPr lang="en-US" altLang="en-US" sz="2000" dirty="0">
                <a:solidFill>
                  <a:srgbClr val="000000"/>
                </a:solidFill>
                <a:latin typeface="+mj-lt"/>
                <a:cs typeface="Calibri" panose="020F0502020204030204" pitchFamily="34" charset="0"/>
              </a:rPr>
              <a:t> employees in industries that are routinely required to keep injury and illness records, </a:t>
            </a:r>
            <a:r>
              <a:rPr lang="en-US" altLang="en-US" sz="2000" u="sng" dirty="0">
                <a:solidFill>
                  <a:srgbClr val="000000"/>
                </a:solidFill>
                <a:latin typeface="+mj-lt"/>
                <a:cs typeface="Calibri" panose="020F0502020204030204" pitchFamily="34" charset="0"/>
              </a:rPr>
              <a:t>must continue</a:t>
            </a:r>
            <a:r>
              <a:rPr lang="en-US" altLang="en-US" sz="2000" dirty="0">
                <a:solidFill>
                  <a:srgbClr val="000000"/>
                </a:solidFill>
                <a:latin typeface="+mj-lt"/>
                <a:cs typeface="Calibri" panose="020F0502020204030204" pitchFamily="34" charset="0"/>
              </a:rPr>
              <a:t> to electronically submit information from their Form 300A Annual Summary. Listed in appendix A to subpart E. </a:t>
            </a:r>
          </a:p>
          <a:p>
            <a:pPr marL="642938" lvl="1" indent="-342900">
              <a:lnSpc>
                <a:spcPct val="90000"/>
              </a:lnSpc>
              <a:spcBef>
                <a:spcPct val="0"/>
              </a:spcBef>
              <a:spcAft>
                <a:spcPts val="1800"/>
              </a:spcAft>
              <a:buClr>
                <a:srgbClr val="0070C0"/>
              </a:buClr>
              <a:buSzPct val="110000"/>
              <a:buFont typeface="Wingdings" panose="05000000000000000000" pitchFamily="2" charset="2"/>
              <a:buChar char="§"/>
            </a:pPr>
            <a:r>
              <a:rPr lang="en-US" altLang="en-US" sz="2000" dirty="0">
                <a:solidFill>
                  <a:srgbClr val="000000"/>
                </a:solidFill>
                <a:latin typeface="+mj-lt"/>
                <a:cs typeface="Calibri" panose="020F0502020204030204" pitchFamily="34" charset="0"/>
              </a:rPr>
              <a:t>Establishments are required to include their </a:t>
            </a:r>
            <a:r>
              <a:rPr lang="en-US" altLang="en-US" sz="2000" b="1" dirty="0">
                <a:solidFill>
                  <a:srgbClr val="000000"/>
                </a:solidFill>
                <a:latin typeface="+mj-lt"/>
                <a:cs typeface="Calibri" panose="020F0502020204030204" pitchFamily="34" charset="0"/>
              </a:rPr>
              <a:t>legal company name </a:t>
            </a:r>
            <a:r>
              <a:rPr lang="en-US" altLang="en-US" sz="2000" dirty="0">
                <a:solidFill>
                  <a:srgbClr val="000000"/>
                </a:solidFill>
                <a:latin typeface="+mj-lt"/>
                <a:cs typeface="Calibri" panose="020F0502020204030204" pitchFamily="34" charset="0"/>
              </a:rPr>
              <a:t>in their submission. </a:t>
            </a:r>
          </a:p>
          <a:p>
            <a:pPr marL="0" indent="0">
              <a:buNone/>
              <a:defRPr/>
            </a:pP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709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65E1-3372-5947-389E-E7FC14CD806E}"/>
              </a:ext>
            </a:extLst>
          </p:cNvPr>
          <p:cNvSpPr>
            <a:spLocks noGrp="1"/>
          </p:cNvSpPr>
          <p:nvPr>
            <p:ph type="title"/>
          </p:nvPr>
        </p:nvSpPr>
        <p:spPr>
          <a:xfrm>
            <a:off x="228600" y="0"/>
            <a:ext cx="7772400" cy="1143000"/>
          </a:xfrm>
        </p:spPr>
        <p:txBody>
          <a:bodyPr/>
          <a:lstStyle/>
          <a:p>
            <a:r>
              <a:rPr lang="en-US" dirty="0">
                <a:latin typeface="+mj-lt"/>
              </a:rPr>
              <a:t>Final Rule to Improve Tracking </a:t>
            </a:r>
          </a:p>
        </p:txBody>
      </p:sp>
      <p:sp>
        <p:nvSpPr>
          <p:cNvPr id="3" name="Content Placeholder 2">
            <a:extLst>
              <a:ext uri="{FF2B5EF4-FFF2-40B4-BE49-F238E27FC236}">
                <a16:creationId xmlns:a16="http://schemas.microsoft.com/office/drawing/2014/main" id="{65A1AA00-67F4-41C9-CDBB-FD2D2E811992}"/>
              </a:ext>
            </a:extLst>
          </p:cNvPr>
          <p:cNvSpPr>
            <a:spLocks noGrp="1"/>
          </p:cNvSpPr>
          <p:nvPr>
            <p:ph idx="1"/>
          </p:nvPr>
        </p:nvSpPr>
        <p:spPr>
          <a:xfrm>
            <a:off x="1219200" y="2274689"/>
            <a:ext cx="6172200" cy="2308622"/>
          </a:xfrm>
        </p:spPr>
        <p:txBody>
          <a:bodyPr/>
          <a:lstStyle/>
          <a:p>
            <a:r>
              <a:rPr lang="en-US" sz="2000" dirty="0">
                <a:solidFill>
                  <a:srgbClr val="212121"/>
                </a:solidFill>
                <a:latin typeface="+mj-lt"/>
              </a:rPr>
              <a:t>The designated industries are listed in </a:t>
            </a:r>
            <a:r>
              <a:rPr lang="en-US" sz="2000" u="sng" dirty="0">
                <a:solidFill>
                  <a:srgbClr val="0071BC"/>
                </a:solidFill>
                <a:latin typeface="+mj-lt"/>
                <a:hlinkClick r:id="rId3" tooltip="Appendix B to Subpart E of 29 C.F.R. Part 1904"/>
              </a:rPr>
              <a:t>Appendix B to Subpart E of 29 C.F.R. Part 1904</a:t>
            </a:r>
            <a:endParaRPr lang="en-US" sz="2000" u="sng" dirty="0">
              <a:solidFill>
                <a:srgbClr val="0071BC"/>
              </a:solidFill>
              <a:latin typeface="+mj-lt"/>
            </a:endParaRPr>
          </a:p>
          <a:p>
            <a:endParaRPr lang="en-US" sz="2000" u="sng" dirty="0">
              <a:solidFill>
                <a:srgbClr val="0071BC"/>
              </a:solidFill>
              <a:latin typeface="+mj-lt"/>
            </a:endParaRPr>
          </a:p>
          <a:p>
            <a:r>
              <a:rPr lang="en-US" sz="2000" dirty="0">
                <a:latin typeface="+mj-lt"/>
                <a:hlinkClick r:id="rId4"/>
              </a:rPr>
              <a:t>1904 Subpart E App A - Appendix A to Subpart E of Part 1904-Designated Industries for §1904.41(a)(2) Annual Electronic Submission of OSHA Form 300A Summary of Work-Related Injuries and Illnesses by Establishments With 20 or More Employees but Fewer Than 250 Employees in D | Occupational Safety and Health Administration</a:t>
            </a:r>
            <a:r>
              <a:rPr lang="en-US" sz="2000" dirty="0">
                <a:latin typeface="+mj-lt"/>
              </a:rPr>
              <a:t> (no change) </a:t>
            </a:r>
            <a:endParaRPr lang="en-US" sz="2000" dirty="0">
              <a:solidFill>
                <a:srgbClr val="212121"/>
              </a:solidFill>
              <a:latin typeface="+mj-lt"/>
            </a:endParaRPr>
          </a:p>
        </p:txBody>
      </p:sp>
    </p:spTree>
    <p:extLst>
      <p:ext uri="{BB962C8B-B14F-4D97-AF65-F5344CB8AC3E}">
        <p14:creationId xmlns:p14="http://schemas.microsoft.com/office/powerpoint/2010/main" val="70177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6B79-FF4C-236E-F4AD-8AA4F3E83CFD}"/>
              </a:ext>
            </a:extLst>
          </p:cNvPr>
          <p:cNvSpPr>
            <a:spLocks noGrp="1"/>
          </p:cNvSpPr>
          <p:nvPr>
            <p:ph type="title"/>
          </p:nvPr>
        </p:nvSpPr>
        <p:spPr>
          <a:xfrm>
            <a:off x="990600" y="303212"/>
            <a:ext cx="8001000" cy="857250"/>
          </a:xfrm>
        </p:spPr>
        <p:txBody>
          <a:bodyPr/>
          <a:lstStyle/>
          <a:p>
            <a:r>
              <a:rPr lang="en-US" dirty="0">
                <a:latin typeface="+mj-lt"/>
              </a:rPr>
              <a:t>Injury Tracking Application (ITA)  </a:t>
            </a:r>
          </a:p>
        </p:txBody>
      </p:sp>
      <p:sp>
        <p:nvSpPr>
          <p:cNvPr id="3" name="Content Placeholder 2">
            <a:extLst>
              <a:ext uri="{FF2B5EF4-FFF2-40B4-BE49-F238E27FC236}">
                <a16:creationId xmlns:a16="http://schemas.microsoft.com/office/drawing/2014/main" id="{28571862-B23B-DCB9-44C5-FEC9CF479AD5}"/>
              </a:ext>
            </a:extLst>
          </p:cNvPr>
          <p:cNvSpPr>
            <a:spLocks noGrp="1"/>
          </p:cNvSpPr>
          <p:nvPr>
            <p:ph idx="1"/>
          </p:nvPr>
        </p:nvSpPr>
        <p:spPr/>
        <p:txBody>
          <a:bodyPr/>
          <a:lstStyle/>
          <a:p>
            <a:r>
              <a:rPr lang="en-US" sz="2800" dirty="0">
                <a:solidFill>
                  <a:srgbClr val="000000"/>
                </a:solidFill>
                <a:latin typeface="+mj-lt"/>
              </a:rPr>
              <a:t>Establishments under Federal OSHA jurisdiction can use the </a:t>
            </a:r>
            <a:r>
              <a:rPr lang="en-US" sz="2800" u="sng" dirty="0">
                <a:solidFill>
                  <a:srgbClr val="0071BC"/>
                </a:solidFill>
                <a:latin typeface="+mj-lt"/>
                <a:hlinkClick r:id="rId2" tooltip="OSHA ITA Applicability Tool"/>
              </a:rPr>
              <a:t>ITA Coverage Application</a:t>
            </a:r>
            <a:r>
              <a:rPr lang="en-US" sz="2800" dirty="0">
                <a:solidFill>
                  <a:srgbClr val="000000"/>
                </a:solidFill>
                <a:latin typeface="+mj-lt"/>
              </a:rPr>
              <a:t> to determine if they are required to electronically report their injury and illness information to OSHA. Establishments under State Plan jurisdiction should directly contact their </a:t>
            </a:r>
            <a:r>
              <a:rPr lang="en-US" sz="2800" u="sng" dirty="0">
                <a:solidFill>
                  <a:srgbClr val="0071BC"/>
                </a:solidFill>
                <a:latin typeface="+mj-lt"/>
                <a:hlinkClick r:id="rId3" tooltip="State Plan"/>
              </a:rPr>
              <a:t>State Plan</a:t>
            </a:r>
            <a:r>
              <a:rPr lang="en-US" sz="2800" dirty="0">
                <a:solidFill>
                  <a:srgbClr val="000000"/>
                </a:solidFill>
                <a:latin typeface="+mj-lt"/>
              </a:rPr>
              <a:t>.</a:t>
            </a:r>
            <a:endParaRPr lang="en-US" sz="2800" dirty="0">
              <a:latin typeface="+mj-lt"/>
            </a:endParaRPr>
          </a:p>
        </p:txBody>
      </p:sp>
    </p:spTree>
    <p:extLst>
      <p:ext uri="{BB962C8B-B14F-4D97-AF65-F5344CB8AC3E}">
        <p14:creationId xmlns:p14="http://schemas.microsoft.com/office/powerpoint/2010/main" val="2323595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790D-AEE1-6115-2AAA-835000FDF39C}"/>
              </a:ext>
            </a:extLst>
          </p:cNvPr>
          <p:cNvSpPr>
            <a:spLocks noGrp="1"/>
          </p:cNvSpPr>
          <p:nvPr>
            <p:ph type="title"/>
          </p:nvPr>
        </p:nvSpPr>
        <p:spPr/>
        <p:txBody>
          <a:bodyPr/>
          <a:lstStyle/>
          <a:p>
            <a:r>
              <a:rPr lang="en-US" dirty="0">
                <a:latin typeface="+mj-lt"/>
              </a:rPr>
              <a:t>Check if Your Business is Required to Report</a:t>
            </a:r>
          </a:p>
        </p:txBody>
      </p:sp>
      <p:pic>
        <p:nvPicPr>
          <p:cNvPr id="5" name="Content Placeholder 4">
            <a:extLst>
              <a:ext uri="{FF2B5EF4-FFF2-40B4-BE49-F238E27FC236}">
                <a16:creationId xmlns:a16="http://schemas.microsoft.com/office/drawing/2014/main" id="{5C3A55CA-4CCA-6EBD-FA73-D7CBD9C8AF03}"/>
              </a:ext>
            </a:extLst>
          </p:cNvPr>
          <p:cNvPicPr>
            <a:picLocks noGrp="1" noChangeAspect="1"/>
          </p:cNvPicPr>
          <p:nvPr>
            <p:ph idx="1"/>
          </p:nvPr>
        </p:nvPicPr>
        <p:blipFill rotWithShape="1">
          <a:blip r:embed="rId2"/>
          <a:srcRect l="1414" t="11447" r="6217" b="8266"/>
          <a:stretch/>
        </p:blipFill>
        <p:spPr>
          <a:xfrm>
            <a:off x="228600" y="1960062"/>
            <a:ext cx="8763000" cy="3552866"/>
          </a:xfrm>
        </p:spPr>
      </p:pic>
      <p:sp>
        <p:nvSpPr>
          <p:cNvPr id="8" name="TextBox 7">
            <a:extLst>
              <a:ext uri="{FF2B5EF4-FFF2-40B4-BE49-F238E27FC236}">
                <a16:creationId xmlns:a16="http://schemas.microsoft.com/office/drawing/2014/main" id="{2A2A572F-2B6A-C782-E34E-550F5B535F2F}"/>
              </a:ext>
            </a:extLst>
          </p:cNvPr>
          <p:cNvSpPr txBox="1"/>
          <p:nvPr/>
        </p:nvSpPr>
        <p:spPr>
          <a:xfrm>
            <a:off x="1600200" y="5512926"/>
            <a:ext cx="4876800" cy="430887"/>
          </a:xfrm>
          <a:prstGeom prst="rect">
            <a:avLst/>
          </a:prstGeom>
          <a:noFill/>
        </p:spPr>
        <p:txBody>
          <a:bodyPr wrap="square" rtlCol="0">
            <a:spAutoFit/>
          </a:bodyPr>
          <a:lstStyle/>
          <a:p>
            <a:pPr defTabSz="685800">
              <a:defRPr/>
            </a:pPr>
            <a:r>
              <a:rPr lang="en-US" sz="2200" dirty="0">
                <a:solidFill>
                  <a:srgbClr val="000000"/>
                </a:solidFill>
                <a:hlinkClick r:id="rId3"/>
              </a:rPr>
              <a:t>https://www.osha.gov/itareportapp</a:t>
            </a:r>
            <a:r>
              <a:rPr lang="en-US" sz="2200" dirty="0">
                <a:solidFill>
                  <a:srgbClr val="000000"/>
                </a:solidFill>
              </a:rPr>
              <a:t> </a:t>
            </a:r>
          </a:p>
        </p:txBody>
      </p:sp>
    </p:spTree>
    <p:extLst>
      <p:ext uri="{BB962C8B-B14F-4D97-AF65-F5344CB8AC3E}">
        <p14:creationId xmlns:p14="http://schemas.microsoft.com/office/powerpoint/2010/main" val="3367412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533400"/>
            <a:ext cx="7924800" cy="781050"/>
          </a:xfrm>
        </p:spPr>
        <p:txBody>
          <a:bodyPr/>
          <a:lstStyle/>
          <a:p>
            <a:pPr eaLnBrk="1" hangingPunct="1"/>
            <a:r>
              <a:rPr lang="en-US" altLang="en-US" dirty="0">
                <a:effectLst>
                  <a:outerShdw blurRad="38100" dist="38100" dir="2700000" algn="tl">
                    <a:srgbClr val="000000">
                      <a:alpha val="43137"/>
                    </a:srgbClr>
                  </a:outerShdw>
                </a:effectLst>
                <a:latin typeface="+mj-lt"/>
                <a:cs typeface="Calibri" panose="020F0502020204030204" pitchFamily="34" charset="0"/>
              </a:rPr>
              <a:t>Protection of Worker Privacy:</a:t>
            </a:r>
          </a:p>
        </p:txBody>
      </p:sp>
      <p:sp>
        <p:nvSpPr>
          <p:cNvPr id="6" name="Content Placeholder 1"/>
          <p:cNvSpPr>
            <a:spLocks noGrp="1"/>
          </p:cNvSpPr>
          <p:nvPr>
            <p:ph sz="half" idx="4294967295"/>
          </p:nvPr>
        </p:nvSpPr>
        <p:spPr>
          <a:xfrm>
            <a:off x="0" y="2362200"/>
            <a:ext cx="9144000" cy="3181350"/>
          </a:xfrm>
          <a:prstGeom prst="rect">
            <a:avLst/>
          </a:prstGeom>
        </p:spPr>
        <p:txBody>
          <a:bodyPr/>
          <a:lstStyle/>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OSHA will not collect worker names and addresses;</a:t>
            </a:r>
          </a:p>
          <a:p>
            <a:pPr marL="0" indent="0">
              <a:spcBef>
                <a:spcPts val="0"/>
              </a:spcBef>
              <a:spcAft>
                <a:spcPts val="0"/>
              </a:spcAft>
              <a:buNone/>
            </a:pPr>
            <a:endParaRPr lang="en-US" sz="2000" dirty="0">
              <a:latin typeface="+mj-lt"/>
              <a:ea typeface="Times New Roman" panose="02020603050405020304" pitchFamily="18" charset="0"/>
              <a:cs typeface="Calibri" panose="020F0502020204030204" pitchFamily="34" charset="0"/>
            </a:endParaRPr>
          </a:p>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OSHA will convert birth dates to age and discard birth dates;</a:t>
            </a:r>
          </a:p>
          <a:p>
            <a:pPr marL="0" indent="0">
              <a:spcBef>
                <a:spcPts val="0"/>
              </a:spcBef>
              <a:spcAft>
                <a:spcPts val="0"/>
              </a:spcAft>
              <a:buNone/>
            </a:pPr>
            <a:endParaRPr lang="en-US" sz="2000" dirty="0">
              <a:latin typeface="+mj-lt"/>
              <a:ea typeface="Times New Roman" panose="02020603050405020304" pitchFamily="18" charset="0"/>
              <a:cs typeface="Calibri" panose="020F0502020204030204" pitchFamily="34" charset="0"/>
            </a:endParaRPr>
          </a:p>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OSHA will remind employers not to submit information that could directly identify workers, such as names, addresses, telephone numbers, etc.;</a:t>
            </a:r>
          </a:p>
          <a:p>
            <a:pPr marL="0" indent="0">
              <a:spcBef>
                <a:spcPts val="0"/>
              </a:spcBef>
              <a:spcAft>
                <a:spcPts val="0"/>
              </a:spcAft>
              <a:buNone/>
            </a:pPr>
            <a:endParaRPr lang="en-US" sz="2000" dirty="0">
              <a:latin typeface="+mj-lt"/>
              <a:ea typeface="Times New Roman" panose="02020603050405020304" pitchFamily="18" charset="0"/>
              <a:cs typeface="Calibri" panose="020F0502020204030204" pitchFamily="34" charset="0"/>
            </a:endParaRPr>
          </a:p>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OSHA will withhold from publication the information on age, gender, date hired, and whether the worker was treated in an emergency room and/or hospitalized overnight as an in-patient;</a:t>
            </a:r>
          </a:p>
          <a:p>
            <a:pPr marL="0" indent="0">
              <a:spcBef>
                <a:spcPts val="0"/>
              </a:spcBef>
              <a:spcAft>
                <a:spcPts val="0"/>
              </a:spcAft>
              <a:buNone/>
            </a:pPr>
            <a:endParaRPr lang="en-US" sz="2000" dirty="0">
              <a:latin typeface="+mj-lt"/>
              <a:ea typeface="Times New Roman" panose="02020603050405020304" pitchFamily="18" charset="0"/>
              <a:cs typeface="Calibri" panose="020F0502020204030204" pitchFamily="34" charset="0"/>
            </a:endParaRPr>
          </a:p>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OSHA will use automated information technology to detect and remove any remaining information that could directly identify workers.</a:t>
            </a:r>
          </a:p>
        </p:txBody>
      </p:sp>
    </p:spTree>
    <p:extLst>
      <p:ext uri="{BB962C8B-B14F-4D97-AF65-F5344CB8AC3E}">
        <p14:creationId xmlns:p14="http://schemas.microsoft.com/office/powerpoint/2010/main" val="209064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1AA9-6F97-0B2E-0E68-BDD36BEF56F6}"/>
              </a:ext>
            </a:extLst>
          </p:cNvPr>
          <p:cNvSpPr>
            <a:spLocks noGrp="1"/>
          </p:cNvSpPr>
          <p:nvPr>
            <p:ph type="title"/>
          </p:nvPr>
        </p:nvSpPr>
        <p:spPr>
          <a:xfrm>
            <a:off x="1333500" y="3200400"/>
            <a:ext cx="6477000" cy="1143000"/>
          </a:xfrm>
        </p:spPr>
        <p:txBody>
          <a:bodyPr/>
          <a:lstStyle/>
          <a:p>
            <a:r>
              <a:rPr lang="en-US" sz="4800" dirty="0">
                <a:solidFill>
                  <a:srgbClr val="0070C0"/>
                </a:solidFill>
              </a:rPr>
              <a:t>OSHA Updates: </a:t>
            </a:r>
          </a:p>
        </p:txBody>
      </p:sp>
    </p:spTree>
    <p:extLst>
      <p:ext uri="{BB962C8B-B14F-4D97-AF65-F5344CB8AC3E}">
        <p14:creationId xmlns:p14="http://schemas.microsoft.com/office/powerpoint/2010/main" val="1085544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685800"/>
            <a:ext cx="7620000" cy="685800"/>
          </a:xfrm>
        </p:spPr>
        <p:txBody>
          <a:bodyPr/>
          <a:lstStyle/>
          <a:p>
            <a:pPr eaLnBrk="1" hangingPunct="1"/>
            <a:r>
              <a:rPr lang="en-US" altLang="en-US" dirty="0">
                <a:effectLst>
                  <a:outerShdw blurRad="38100" dist="38100" dir="2700000" algn="tl">
                    <a:srgbClr val="000000">
                      <a:alpha val="43137"/>
                    </a:srgbClr>
                  </a:outerShdw>
                </a:effectLst>
                <a:latin typeface="+mj-lt"/>
                <a:cs typeface="Calibri" panose="020F0502020204030204" pitchFamily="34" charset="0"/>
              </a:rPr>
              <a:t>Some Benefits of the Final Rule</a:t>
            </a:r>
          </a:p>
        </p:txBody>
      </p:sp>
      <p:sp>
        <p:nvSpPr>
          <p:cNvPr id="6" name="Content Placeholder 1"/>
          <p:cNvSpPr>
            <a:spLocks noGrp="1"/>
          </p:cNvSpPr>
          <p:nvPr>
            <p:ph sz="half" idx="4294967295"/>
          </p:nvPr>
        </p:nvSpPr>
        <p:spPr>
          <a:xfrm>
            <a:off x="9099" y="2362200"/>
            <a:ext cx="9144000" cy="2971800"/>
          </a:xfrm>
          <a:prstGeom prst="rect">
            <a:avLst/>
          </a:prstGeom>
        </p:spPr>
        <p:txBody>
          <a:bodyPr/>
          <a:lstStyle/>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Improve OSHA’s ability to use its enforcement and compliance assistance resources by enabling OSHA to identify the workplaces where workers are at high risk. </a:t>
            </a:r>
          </a:p>
          <a:p>
            <a:pPr marL="0" indent="0">
              <a:spcBef>
                <a:spcPts val="0"/>
              </a:spcBef>
              <a:spcAft>
                <a:spcPts val="0"/>
              </a:spcAft>
              <a:buNone/>
            </a:pPr>
            <a:endParaRPr lang="en-US" sz="2000" dirty="0">
              <a:latin typeface="+mj-lt"/>
              <a:ea typeface="Times New Roman" panose="02020603050405020304" pitchFamily="18" charset="0"/>
              <a:cs typeface="Calibri" panose="020F0502020204030204" pitchFamily="34" charset="0"/>
            </a:endParaRPr>
          </a:p>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Increase OSHA’s effectiveness and efficiency by providing establishment-specific, case-specific injury and illness data for analyses that are not currently possible.</a:t>
            </a:r>
          </a:p>
          <a:p>
            <a:pPr marL="0" indent="0">
              <a:spcBef>
                <a:spcPts val="0"/>
              </a:spcBef>
              <a:spcAft>
                <a:spcPts val="0"/>
              </a:spcAft>
              <a:buNone/>
            </a:pPr>
            <a:endParaRPr lang="en-US" sz="2000" dirty="0">
              <a:latin typeface="+mj-lt"/>
              <a:ea typeface="Times New Roman" panose="02020603050405020304" pitchFamily="18" charset="0"/>
              <a:cs typeface="Calibri" panose="020F0502020204030204" pitchFamily="34" charset="0"/>
            </a:endParaRPr>
          </a:p>
          <a:p>
            <a:pPr>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Calibri" panose="020F0502020204030204" pitchFamily="34" charset="0"/>
              </a:rPr>
              <a:t>Increase OSHA’s ability to identify and respond to emerging hazards. </a:t>
            </a:r>
          </a:p>
          <a:p>
            <a:pPr>
              <a:spcBef>
                <a:spcPts val="0"/>
              </a:spcBef>
              <a:spcAft>
                <a:spcPts val="0"/>
              </a:spcAft>
              <a:buFont typeface="Symbol" panose="05050102010706020507" pitchFamily="18" charset="2"/>
              <a:buChar char=""/>
            </a:pPr>
            <a:endParaRPr lang="en-US" sz="2000" dirty="0">
              <a:latin typeface="+mj-lt"/>
              <a:ea typeface="Times New Roman" panose="02020603050405020304" pitchFamily="18" charset="0"/>
              <a:cs typeface="Calibri" panose="020F0502020204030204" pitchFamily="34" charset="0"/>
            </a:endParaRPr>
          </a:p>
          <a:p>
            <a:pPr>
              <a:spcBef>
                <a:spcPts val="0"/>
              </a:spcBef>
              <a:spcAft>
                <a:spcPts val="0"/>
              </a:spcAft>
              <a:buFont typeface="Symbol" panose="05050102010706020507" pitchFamily="18" charset="2"/>
              <a:buChar char=""/>
            </a:pPr>
            <a:r>
              <a:rPr lang="en-US" sz="2000" dirty="0">
                <a:latin typeface="+mj-lt"/>
                <a:cs typeface="Calibri" panose="020F0502020204030204" pitchFamily="34" charset="0"/>
              </a:rPr>
              <a:t>Improve the ability of employers, employees, employee representatives, and researchers to identify and mitigate workplace hazards and thereby prevent worker injuries and illnesses. </a:t>
            </a:r>
          </a:p>
          <a:p>
            <a:pPr>
              <a:spcBef>
                <a:spcPts val="0"/>
              </a:spcBef>
              <a:spcAft>
                <a:spcPts val="0"/>
              </a:spcAft>
              <a:buFont typeface="Symbol" panose="05050102010706020507" pitchFamily="18" charset="2"/>
              <a:buChar char=""/>
            </a:pPr>
            <a:endParaRPr lang="en-US" sz="15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28313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D44E-FCB6-0033-85EC-3A0CA71B0BC7}"/>
              </a:ext>
            </a:extLst>
          </p:cNvPr>
          <p:cNvSpPr>
            <a:spLocks noGrp="1"/>
          </p:cNvSpPr>
          <p:nvPr>
            <p:ph type="title"/>
          </p:nvPr>
        </p:nvSpPr>
        <p:spPr/>
        <p:txBody>
          <a:bodyPr/>
          <a:lstStyle/>
          <a:p>
            <a:r>
              <a:rPr lang="en-US" dirty="0"/>
              <a:t>To Learn More:</a:t>
            </a:r>
          </a:p>
        </p:txBody>
      </p:sp>
      <p:sp>
        <p:nvSpPr>
          <p:cNvPr id="3" name="Content Placeholder 2">
            <a:extLst>
              <a:ext uri="{FF2B5EF4-FFF2-40B4-BE49-F238E27FC236}">
                <a16:creationId xmlns:a16="http://schemas.microsoft.com/office/drawing/2014/main" id="{FA2CC98C-80EB-5AB0-CF93-E2A61541F34C}"/>
              </a:ext>
            </a:extLst>
          </p:cNvPr>
          <p:cNvSpPr>
            <a:spLocks noGrp="1"/>
          </p:cNvSpPr>
          <p:nvPr>
            <p:ph idx="1"/>
          </p:nvPr>
        </p:nvSpPr>
        <p:spPr/>
        <p:txBody>
          <a:bodyPr/>
          <a:lstStyle/>
          <a:p>
            <a:r>
              <a:rPr lang="en-US" sz="1875" dirty="0">
                <a:latin typeface="+mj-lt"/>
                <a:cs typeface="Calibri" panose="020F0502020204030204" pitchFamily="34" charset="0"/>
              </a:rPr>
              <a:t>Learn more about OSHA's Injury and Illness Recordkeeping and Reporting Requirements at </a:t>
            </a:r>
            <a:r>
              <a:rPr lang="en-US" sz="1875" dirty="0">
                <a:latin typeface="+mj-lt"/>
                <a:cs typeface="Calibri" panose="020F0502020204030204" pitchFamily="34" charset="0"/>
                <a:hlinkClick r:id="rId2"/>
              </a:rPr>
              <a:t>osha.gov/recordkeeping</a:t>
            </a:r>
            <a:r>
              <a:rPr lang="en-US" sz="1875" dirty="0">
                <a:latin typeface="+mj-lt"/>
                <a:cs typeface="Calibri" panose="020F0502020204030204" pitchFamily="34" charset="0"/>
              </a:rPr>
              <a:t>.</a:t>
            </a:r>
          </a:p>
          <a:p>
            <a:r>
              <a:rPr lang="en-US" sz="1875" dirty="0">
                <a:latin typeface="+mj-lt"/>
                <a:cs typeface="Calibri" panose="020F0502020204030204" pitchFamily="34" charset="0"/>
              </a:rPr>
              <a:t>Learn more about OSHA’s electronic submission requirements at </a:t>
            </a:r>
            <a:r>
              <a:rPr lang="en-US" sz="1875" dirty="0">
                <a:latin typeface="+mj-lt"/>
                <a:cs typeface="Calibri" panose="020F0502020204030204" pitchFamily="34" charset="0"/>
                <a:hlinkClick r:id="rId3"/>
              </a:rPr>
              <a:t>osha.gov/</a:t>
            </a:r>
            <a:r>
              <a:rPr lang="en-US" sz="1875" dirty="0" err="1">
                <a:latin typeface="+mj-lt"/>
                <a:cs typeface="Calibri" panose="020F0502020204030204" pitchFamily="34" charset="0"/>
                <a:hlinkClick r:id="rId3"/>
              </a:rPr>
              <a:t>injuryreporting</a:t>
            </a:r>
            <a:r>
              <a:rPr lang="en-US" sz="1875" dirty="0">
                <a:latin typeface="+mj-lt"/>
                <a:cs typeface="Calibri" panose="020F0502020204030204" pitchFamily="34" charset="0"/>
              </a:rPr>
              <a:t>.</a:t>
            </a:r>
          </a:p>
          <a:p>
            <a:r>
              <a:rPr lang="en-US" sz="1875" dirty="0">
                <a:latin typeface="+mj-lt"/>
                <a:hlinkClick r:id="rId4"/>
              </a:rPr>
              <a:t>Submit a Workplace Safety and Health Question | Occupational Safety and Health Administration (osha.gov)</a:t>
            </a:r>
            <a:endParaRPr lang="en-US" sz="1875" dirty="0">
              <a:latin typeface="+mj-lt"/>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367885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759B-3AB0-BD23-5559-1EDE7C038688}"/>
              </a:ext>
            </a:extLst>
          </p:cNvPr>
          <p:cNvSpPr>
            <a:spLocks noGrp="1"/>
          </p:cNvSpPr>
          <p:nvPr>
            <p:ph type="title"/>
          </p:nvPr>
        </p:nvSpPr>
        <p:spPr/>
        <p:txBody>
          <a:bodyPr/>
          <a:lstStyle/>
          <a:p>
            <a:r>
              <a:rPr lang="en-US" dirty="0">
                <a:latin typeface="+mj-lt"/>
              </a:rPr>
              <a:t>Resources:</a:t>
            </a:r>
          </a:p>
        </p:txBody>
      </p:sp>
      <p:sp>
        <p:nvSpPr>
          <p:cNvPr id="3" name="Content Placeholder 2">
            <a:extLst>
              <a:ext uri="{FF2B5EF4-FFF2-40B4-BE49-F238E27FC236}">
                <a16:creationId xmlns:a16="http://schemas.microsoft.com/office/drawing/2014/main" id="{F3BB9CA7-9E4F-9501-A355-BA557823EEA2}"/>
              </a:ext>
            </a:extLst>
          </p:cNvPr>
          <p:cNvSpPr>
            <a:spLocks noGrp="1"/>
          </p:cNvSpPr>
          <p:nvPr>
            <p:ph idx="1"/>
          </p:nvPr>
        </p:nvSpPr>
        <p:spPr/>
        <p:txBody>
          <a:bodyPr/>
          <a:lstStyle/>
          <a:p>
            <a:r>
              <a:rPr lang="en-US" sz="2000" dirty="0">
                <a:latin typeface="+mj-lt"/>
                <a:hlinkClick r:id="rId2"/>
              </a:rPr>
              <a:t>Improve Tracking of Workplace Injuries and Illnesses (osha.gov)</a:t>
            </a:r>
            <a:r>
              <a:rPr lang="en-US" sz="2000" dirty="0">
                <a:latin typeface="+mj-lt"/>
              </a:rPr>
              <a:t> – fact sheet</a:t>
            </a:r>
          </a:p>
          <a:p>
            <a:endParaRPr lang="en-US" sz="2000" dirty="0">
              <a:latin typeface="+mj-lt"/>
            </a:endParaRPr>
          </a:p>
          <a:p>
            <a:r>
              <a:rPr lang="en-US" sz="2000" dirty="0">
                <a:latin typeface="+mj-lt"/>
                <a:hlinkClick r:id="rId3"/>
              </a:rPr>
              <a:t>Help for Employers | Occupational Safety and Health Administration (osha.gov)</a:t>
            </a:r>
            <a:endParaRPr lang="en-US" sz="2000" dirty="0">
              <a:latin typeface="+mj-lt"/>
            </a:endParaRPr>
          </a:p>
          <a:p>
            <a:pPr marL="0" indent="0">
              <a:buNone/>
            </a:pPr>
            <a:endParaRPr lang="en-US" sz="2000" dirty="0">
              <a:latin typeface="+mj-lt"/>
            </a:endParaRPr>
          </a:p>
          <a:p>
            <a:r>
              <a:rPr lang="en-US" sz="2000" dirty="0">
                <a:latin typeface="+mj-lt"/>
                <a:hlinkClick r:id="rId4"/>
              </a:rPr>
              <a:t>Federal Register: Improve Tracking of Workplace Injuries and Illnesses</a:t>
            </a:r>
            <a:endParaRPr lang="en-US" sz="2000" dirty="0">
              <a:latin typeface="+mj-lt"/>
            </a:endParaRPr>
          </a:p>
        </p:txBody>
      </p:sp>
    </p:spTree>
    <p:extLst>
      <p:ext uri="{BB962C8B-B14F-4D97-AF65-F5344CB8AC3E}">
        <p14:creationId xmlns:p14="http://schemas.microsoft.com/office/powerpoint/2010/main" val="324154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85BB-8587-6649-AA33-28778F0D2B75}"/>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7143571B-5CFD-0676-6DF2-D3949F82EE95}"/>
              </a:ext>
            </a:extLst>
          </p:cNvPr>
          <p:cNvSpPr>
            <a:spLocks noGrp="1"/>
          </p:cNvSpPr>
          <p:nvPr>
            <p:ph idx="1"/>
          </p:nvPr>
        </p:nvSpPr>
        <p:spPr/>
        <p:txBody>
          <a:bodyPr/>
          <a:lstStyle/>
          <a:p>
            <a:pPr algn="l"/>
            <a:r>
              <a:rPr lang="en-US" b="0" i="0" u="sng" dirty="0">
                <a:solidFill>
                  <a:srgbClr val="205493"/>
                </a:solidFill>
                <a:effectLst/>
                <a:latin typeface="+mj-lt"/>
                <a:hlinkClick r:id="rId2" tooltip="How do I create an ITA account?"/>
              </a:rPr>
              <a:t>How do I create an ITA account?</a:t>
            </a:r>
            <a:endParaRPr lang="en-US" b="0" i="0" dirty="0">
              <a:solidFill>
                <a:srgbClr val="333333"/>
              </a:solidFill>
              <a:effectLst/>
              <a:latin typeface="+mj-lt"/>
            </a:endParaRPr>
          </a:p>
          <a:p>
            <a:pPr marL="0" indent="0">
              <a:buNone/>
            </a:pPr>
            <a:r>
              <a:rPr lang="en-US" b="0" i="0" dirty="0">
                <a:solidFill>
                  <a:srgbClr val="212121"/>
                </a:solidFill>
                <a:effectLst/>
                <a:latin typeface="Source Sans Pro" panose="020B0503030403020204" pitchFamily="34" charset="0"/>
              </a:rPr>
              <a:t>-</a:t>
            </a:r>
            <a:r>
              <a:rPr lang="en-US" b="0" i="0" dirty="0">
                <a:solidFill>
                  <a:srgbClr val="212121"/>
                </a:solidFill>
                <a:effectLst/>
                <a:latin typeface="+mj-lt"/>
              </a:rPr>
              <a:t>The steps to create an ITA account and connect it to a Login.gov account are explained in the </a:t>
            </a:r>
            <a:r>
              <a:rPr lang="en-US" b="0" i="0" u="sng" dirty="0">
                <a:solidFill>
                  <a:srgbClr val="0071BC"/>
                </a:solidFill>
                <a:effectLst/>
                <a:latin typeface="+mj-lt"/>
                <a:hlinkClick r:id="rId3" tooltip="Create an ITA Account - PDF"/>
              </a:rPr>
              <a:t>Create an ITA Account</a:t>
            </a:r>
            <a:r>
              <a:rPr lang="en-US" b="0" i="0" dirty="0">
                <a:solidFill>
                  <a:srgbClr val="212121"/>
                </a:solidFill>
                <a:effectLst/>
                <a:latin typeface="+mj-lt"/>
              </a:rPr>
              <a:t> and </a:t>
            </a:r>
            <a:r>
              <a:rPr lang="en-US" b="0" i="0" u="sng" dirty="0">
                <a:solidFill>
                  <a:srgbClr val="0071BC"/>
                </a:solidFill>
                <a:effectLst/>
                <a:latin typeface="+mj-lt"/>
                <a:hlinkClick r:id="rId4" tooltip="Create a Login.gov Account - PDF"/>
              </a:rPr>
              <a:t>Create a Login.gov Account</a:t>
            </a:r>
            <a:r>
              <a:rPr lang="en-US" b="0" i="0" dirty="0">
                <a:solidFill>
                  <a:srgbClr val="212121"/>
                </a:solidFill>
                <a:effectLst/>
                <a:latin typeface="+mj-lt"/>
              </a:rPr>
              <a:t> job aids. You can also watch our </a:t>
            </a:r>
            <a:r>
              <a:rPr lang="en-US" b="0" i="0" u="sng" dirty="0">
                <a:solidFill>
                  <a:srgbClr val="0071BC"/>
                </a:solidFill>
                <a:effectLst/>
                <a:latin typeface="+mj-lt"/>
                <a:hlinkClick r:id="rId5" tooltip="OSHA Injury Tracking Application Account Creation and Login Procedures - YouTube"/>
              </a:rPr>
              <a:t>How To Video</a:t>
            </a:r>
            <a:r>
              <a:rPr lang="en-US" b="0" i="0" dirty="0">
                <a:solidFill>
                  <a:srgbClr val="212121"/>
                </a:solidFill>
                <a:effectLst/>
                <a:latin typeface="+mj-lt"/>
              </a:rPr>
              <a:t>, which covers the account creation process.</a:t>
            </a:r>
          </a:p>
          <a:p>
            <a:endParaRPr lang="en-US" dirty="0"/>
          </a:p>
        </p:txBody>
      </p:sp>
    </p:spTree>
    <p:extLst>
      <p:ext uri="{BB962C8B-B14F-4D97-AF65-F5344CB8AC3E}">
        <p14:creationId xmlns:p14="http://schemas.microsoft.com/office/powerpoint/2010/main" val="2625996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F9F7-CB3E-58DC-60C8-EBEA10990423}"/>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4E5AD4DE-9676-FE97-9669-8FE8CB5407B2}"/>
              </a:ext>
            </a:extLst>
          </p:cNvPr>
          <p:cNvSpPr>
            <a:spLocks noGrp="1"/>
          </p:cNvSpPr>
          <p:nvPr>
            <p:ph idx="1"/>
          </p:nvPr>
        </p:nvSpPr>
        <p:spPr/>
        <p:txBody>
          <a:bodyPr/>
          <a:lstStyle/>
          <a:p>
            <a:pPr algn="l"/>
            <a:r>
              <a:rPr lang="en-US" sz="1800" u="sng" dirty="0">
                <a:solidFill>
                  <a:srgbClr val="205493"/>
                </a:solidFill>
                <a:latin typeface="+mj-lt"/>
                <a:hlinkClick r:id="rId2" tooltip="I submitted my Form 300A data before the due date but I have subsequently learned of a new recordable case that occurred last year.  Do I need to edit and resubmit my information?"/>
              </a:rPr>
              <a:t>I submitted my Form 300A data before the due date but I have subsequently learned of a new recordable case that occurred last year. Do I need to edit and resubmit my information?</a:t>
            </a:r>
            <a:endParaRPr lang="en-US" sz="1800" dirty="0">
              <a:solidFill>
                <a:srgbClr val="333333"/>
              </a:solidFill>
              <a:latin typeface="+mj-lt"/>
            </a:endParaRPr>
          </a:p>
          <a:p>
            <a:pPr marL="0" indent="0">
              <a:buNone/>
            </a:pPr>
            <a:r>
              <a:rPr lang="en-US" sz="1600" dirty="0">
                <a:solidFill>
                  <a:srgbClr val="212121"/>
                </a:solidFill>
                <a:latin typeface="+mj-lt"/>
              </a:rPr>
              <a:t>- You are not required to submit updated information after your original submission, but you may do so if you wish. (Note that you are required to update your OSHA Form 300 to reflect the new information). To edit the data follow these steps:</a:t>
            </a:r>
          </a:p>
          <a:p>
            <a:pPr algn="l">
              <a:buFont typeface="+mj-lt"/>
              <a:buAutoNum type="arabicPeriod"/>
            </a:pPr>
            <a:r>
              <a:rPr lang="en-US" sz="1600" dirty="0">
                <a:solidFill>
                  <a:srgbClr val="212121"/>
                </a:solidFill>
                <a:latin typeface="+mj-lt"/>
              </a:rPr>
              <a:t>Login to the ITA and choose View Establishment List</a:t>
            </a:r>
          </a:p>
          <a:p>
            <a:pPr algn="l">
              <a:buFont typeface="+mj-lt"/>
              <a:buAutoNum type="arabicPeriod"/>
            </a:pPr>
            <a:r>
              <a:rPr lang="en-US" sz="1600" dirty="0">
                <a:solidFill>
                  <a:srgbClr val="212121"/>
                </a:solidFill>
                <a:latin typeface="+mj-lt"/>
              </a:rPr>
              <a:t>Click on the establishment name link of the facility you want to edit</a:t>
            </a:r>
          </a:p>
          <a:p>
            <a:pPr algn="l">
              <a:buFont typeface="+mj-lt"/>
              <a:buAutoNum type="arabicPeriod"/>
            </a:pPr>
            <a:r>
              <a:rPr lang="en-US" sz="1600" dirty="0">
                <a:solidFill>
                  <a:srgbClr val="212121"/>
                </a:solidFill>
                <a:latin typeface="+mj-lt"/>
              </a:rPr>
              <a:t>Click on Edit 300A Summary</a:t>
            </a:r>
          </a:p>
          <a:p>
            <a:pPr algn="l">
              <a:buFont typeface="+mj-lt"/>
              <a:buAutoNum type="arabicPeriod"/>
            </a:pPr>
            <a:r>
              <a:rPr lang="en-US" sz="1600" dirty="0">
                <a:solidFill>
                  <a:srgbClr val="212121"/>
                </a:solidFill>
                <a:latin typeface="+mj-lt"/>
              </a:rPr>
              <a:t>Make your changes and save them</a:t>
            </a:r>
          </a:p>
          <a:p>
            <a:pPr algn="l">
              <a:buFont typeface="+mj-lt"/>
              <a:buAutoNum type="arabicPeriod"/>
            </a:pPr>
            <a:r>
              <a:rPr lang="en-US" sz="1600" dirty="0">
                <a:solidFill>
                  <a:srgbClr val="212121"/>
                </a:solidFill>
                <a:latin typeface="+mj-lt"/>
              </a:rPr>
              <a:t>Re-submit the data.</a:t>
            </a:r>
          </a:p>
          <a:p>
            <a:endParaRPr lang="en-US" dirty="0"/>
          </a:p>
        </p:txBody>
      </p:sp>
    </p:spTree>
    <p:extLst>
      <p:ext uri="{BB962C8B-B14F-4D97-AF65-F5344CB8AC3E}">
        <p14:creationId xmlns:p14="http://schemas.microsoft.com/office/powerpoint/2010/main" val="357826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1C1C-3D60-7837-A719-4C0F1F8CA99F}"/>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EAC49435-1CCE-EC3C-33EB-1BE3DEA1A353}"/>
              </a:ext>
            </a:extLst>
          </p:cNvPr>
          <p:cNvSpPr>
            <a:spLocks noGrp="1"/>
          </p:cNvSpPr>
          <p:nvPr>
            <p:ph idx="1"/>
          </p:nvPr>
        </p:nvSpPr>
        <p:spPr/>
        <p:txBody>
          <a:bodyPr/>
          <a:lstStyle/>
          <a:p>
            <a:r>
              <a:rPr lang="en-US" b="0" i="0" u="sng" dirty="0">
                <a:solidFill>
                  <a:srgbClr val="205493"/>
                </a:solidFill>
                <a:effectLst/>
                <a:latin typeface="+mj-lt"/>
                <a:hlinkClick r:id="rId2" tooltip="Does OSHA notify employers that they need to report their Form 300A data? And if not, where do I get my Username and Password to login and provide my data?"/>
              </a:rPr>
              <a:t>Does OSHA notify employers that they need to report their Form 300A data? And if not, where do I get my Username and Password to login and provide my data?</a:t>
            </a:r>
            <a:endParaRPr lang="en-US" b="0" i="0" u="sng" dirty="0">
              <a:solidFill>
                <a:srgbClr val="205493"/>
              </a:solidFill>
              <a:effectLst/>
              <a:latin typeface="+mj-lt"/>
            </a:endParaRPr>
          </a:p>
          <a:p>
            <a:pPr marL="0" indent="0">
              <a:buNone/>
            </a:pPr>
            <a:r>
              <a:rPr lang="en-US" sz="1400" dirty="0">
                <a:latin typeface="+mj-lt"/>
              </a:rPr>
              <a:t>- OSHA does not send out notifications to report the Form 300A data. If your establishment meets the industry and size reporting criteria, you must create an account in the Injury Tracking Application (ITA) and connect the ITA account to a Login.gov account with the same email address. Once you create your account, you can login and report your Form 300A data on an annual basis. Each year the data are due by March 2nd. To create an ITA account, go to the Injury Tracking Application Login page and select the Create an ITA Account link that is right below the Injury Tracking Application banner. Follow the instructions from there.</a:t>
            </a:r>
          </a:p>
        </p:txBody>
      </p:sp>
    </p:spTree>
    <p:extLst>
      <p:ext uri="{BB962C8B-B14F-4D97-AF65-F5344CB8AC3E}">
        <p14:creationId xmlns:p14="http://schemas.microsoft.com/office/powerpoint/2010/main" val="977269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0809-4037-81A2-CFB7-F9AE77D6B453}"/>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2BA75832-9811-167C-F250-48095E5985B7}"/>
              </a:ext>
            </a:extLst>
          </p:cNvPr>
          <p:cNvSpPr>
            <a:spLocks noGrp="1"/>
          </p:cNvSpPr>
          <p:nvPr>
            <p:ph idx="1"/>
          </p:nvPr>
        </p:nvSpPr>
        <p:spPr/>
        <p:txBody>
          <a:bodyPr/>
          <a:lstStyle/>
          <a:p>
            <a:pPr algn="l"/>
            <a:r>
              <a:rPr lang="en-US" b="0" i="0" u="sng" dirty="0">
                <a:solidFill>
                  <a:srgbClr val="205493"/>
                </a:solidFill>
                <a:effectLst/>
                <a:latin typeface="+mj-lt"/>
                <a:hlinkClick r:id="rId2" tooltip="I missed the March 2nd deadline for submitting my Form 300A data.  Can I still submit the data?"/>
              </a:rPr>
              <a:t>I missed the March 2nd deadline for submitting my Form 300A data. Can I still submit the data?</a:t>
            </a:r>
            <a:endParaRPr lang="en-US" b="0" i="0" dirty="0">
              <a:solidFill>
                <a:srgbClr val="333333"/>
              </a:solidFill>
              <a:effectLst/>
              <a:latin typeface="+mj-lt"/>
            </a:endParaRPr>
          </a:p>
          <a:p>
            <a:pPr marL="0" indent="0">
              <a:buNone/>
            </a:pPr>
            <a:r>
              <a:rPr lang="en-US" b="0" i="0" dirty="0">
                <a:solidFill>
                  <a:srgbClr val="212121"/>
                </a:solidFill>
                <a:effectLst/>
                <a:latin typeface="+mj-lt"/>
              </a:rPr>
              <a:t>- Yes, the ITA will accept your Form 300A data through the end of the calendar year (December 31). You must electronically submit the data if you are required to do so.</a:t>
            </a:r>
          </a:p>
          <a:p>
            <a:endParaRPr lang="en-US" dirty="0"/>
          </a:p>
        </p:txBody>
      </p:sp>
    </p:spTree>
    <p:extLst>
      <p:ext uri="{BB962C8B-B14F-4D97-AF65-F5344CB8AC3E}">
        <p14:creationId xmlns:p14="http://schemas.microsoft.com/office/powerpoint/2010/main" val="1418132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E096-0B88-6880-75A5-2FE16E2D59A7}"/>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1572DC69-5441-79F5-3CA8-F1A86E14A4B6}"/>
              </a:ext>
            </a:extLst>
          </p:cNvPr>
          <p:cNvSpPr>
            <a:spLocks noGrp="1"/>
          </p:cNvSpPr>
          <p:nvPr>
            <p:ph idx="1"/>
          </p:nvPr>
        </p:nvSpPr>
        <p:spPr/>
        <p:txBody>
          <a:bodyPr/>
          <a:lstStyle/>
          <a:p>
            <a:pPr algn="l"/>
            <a:r>
              <a:rPr lang="en-US" sz="1800" u="sng" dirty="0">
                <a:solidFill>
                  <a:srgbClr val="0071BC"/>
                </a:solidFill>
                <a:latin typeface="+mj-lt"/>
                <a:hlinkClick r:id="rId2" tooltip="Are the electronic reporting requirements based on the size of the establishment or the size of the firm?"/>
              </a:rPr>
              <a:t>Are the electronic reporting requirements based on the size of the establishment or the size of the firm?</a:t>
            </a:r>
            <a:endParaRPr lang="en-US" sz="1800" dirty="0">
              <a:solidFill>
                <a:srgbClr val="333333"/>
              </a:solidFill>
              <a:latin typeface="+mj-lt"/>
            </a:endParaRPr>
          </a:p>
          <a:p>
            <a:pPr marL="0" indent="0">
              <a:buNone/>
            </a:pPr>
            <a:r>
              <a:rPr lang="en-US" sz="1800" dirty="0">
                <a:solidFill>
                  <a:srgbClr val="212121"/>
                </a:solidFill>
                <a:latin typeface="+mj-lt"/>
              </a:rPr>
              <a:t>- The electronic reporting requirements are based on the size of the establishment, not the firm. The OSHA injury and illness records are maintained at the establishment level. An establishment is defined as a single physical location where business is conducted or where services or industrial operations are performed. A firm may be comprised of one or more establishments. To determine if you need to provide OSHA with the required data for an </a:t>
            </a:r>
            <a:r>
              <a:rPr lang="en-US" sz="1800" i="1" dirty="0">
                <a:solidFill>
                  <a:srgbClr val="212121"/>
                </a:solidFill>
                <a:latin typeface="+mj-lt"/>
              </a:rPr>
              <a:t>establishment</a:t>
            </a:r>
            <a:r>
              <a:rPr lang="en-US" sz="1800" dirty="0">
                <a:solidFill>
                  <a:srgbClr val="212121"/>
                </a:solidFill>
                <a:latin typeface="+mj-lt"/>
              </a:rPr>
              <a:t>, you need to determine the establishment's peak employment during the last calendar year. Each individual employed in the establishment at any time during the calendar year counts as one employee, including full-time, part-time, seasonal, and temporary workers.</a:t>
            </a:r>
          </a:p>
          <a:p>
            <a:endParaRPr lang="en-US" dirty="0"/>
          </a:p>
        </p:txBody>
      </p:sp>
    </p:spTree>
    <p:extLst>
      <p:ext uri="{BB962C8B-B14F-4D97-AF65-F5344CB8AC3E}">
        <p14:creationId xmlns:p14="http://schemas.microsoft.com/office/powerpoint/2010/main" val="3302617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0F43-77BC-FE97-E9B9-13339FD8C55F}"/>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DFE435F2-FBF6-FCCE-AA1B-1C9F7F2500D0}"/>
              </a:ext>
            </a:extLst>
          </p:cNvPr>
          <p:cNvSpPr>
            <a:spLocks noGrp="1"/>
          </p:cNvSpPr>
          <p:nvPr>
            <p:ph idx="1"/>
          </p:nvPr>
        </p:nvSpPr>
        <p:spPr/>
        <p:txBody>
          <a:bodyPr/>
          <a:lstStyle/>
          <a:p>
            <a:pPr algn="l"/>
            <a:r>
              <a:rPr lang="en-US" sz="2000" u="sng" dirty="0">
                <a:solidFill>
                  <a:srgbClr val="205493"/>
                </a:solidFill>
                <a:latin typeface="+mj-lt"/>
                <a:hlinkClick r:id="rId2" tooltip="My firm has multiple establishments that do different things. Which determines whether I have to submit data for those establishments: the industry classification of the firm or the industry classification of the establishment?"/>
              </a:rPr>
              <a:t>My firm has multiple establishments that do different things. Which determines whether I have to submit data for those establishments: the industry classification of the firm or the industry classification of the establishment?</a:t>
            </a:r>
            <a:endParaRPr lang="en-US" sz="2000" dirty="0">
              <a:solidFill>
                <a:srgbClr val="333333"/>
              </a:solidFill>
              <a:latin typeface="+mj-lt"/>
            </a:endParaRPr>
          </a:p>
          <a:p>
            <a:pPr marL="0" indent="0">
              <a:buNone/>
            </a:pPr>
            <a:r>
              <a:rPr lang="en-US" sz="2000" dirty="0">
                <a:solidFill>
                  <a:srgbClr val="212121"/>
                </a:solidFill>
                <a:latin typeface="+mj-lt"/>
              </a:rPr>
              <a:t>-The electronic reporting requirements are based on the industry classification of the establishment, not the industry classification of the firm. An establishment is defined as a single physical location where business is conducted or where services or industrial operations are performed. A firm may be comprised of one or more establishments.</a:t>
            </a:r>
          </a:p>
          <a:p>
            <a:pPr marL="0" indent="0">
              <a:buNone/>
            </a:pPr>
            <a:endParaRPr lang="en-US" dirty="0"/>
          </a:p>
        </p:txBody>
      </p:sp>
    </p:spTree>
    <p:extLst>
      <p:ext uri="{BB962C8B-B14F-4D97-AF65-F5344CB8AC3E}">
        <p14:creationId xmlns:p14="http://schemas.microsoft.com/office/powerpoint/2010/main" val="3056728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AB11-9DCF-EEAF-7A8B-F734A29EC2C9}"/>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4423E90F-8AC2-D2C7-2448-7A1A234CE176}"/>
              </a:ext>
            </a:extLst>
          </p:cNvPr>
          <p:cNvSpPr>
            <a:spLocks noGrp="1"/>
          </p:cNvSpPr>
          <p:nvPr>
            <p:ph idx="1"/>
          </p:nvPr>
        </p:nvSpPr>
        <p:spPr/>
        <p:txBody>
          <a:bodyPr/>
          <a:lstStyle/>
          <a:p>
            <a:pPr algn="l"/>
            <a:r>
              <a:rPr lang="en-US" sz="1600" u="sng" dirty="0">
                <a:solidFill>
                  <a:srgbClr val="205493"/>
                </a:solidFill>
                <a:latin typeface="+mj-lt"/>
                <a:hlinkClick r:id="rId2" tooltip="My company operates multiple facilities on a campus setting. Each facility has less than 250 employees, but the campus has more than 250 employees. How should I count my employees?"/>
              </a:rPr>
              <a:t>My company operates multiple facilities on a campus setting. Each facility has less than 250 employees, but the campus has more than 250 employees. How should I count my employees to determine if I have to electronically provide OSHA with my injury and illness records?</a:t>
            </a:r>
            <a:endParaRPr lang="en-US" sz="1600" dirty="0">
              <a:solidFill>
                <a:srgbClr val="333333"/>
              </a:solidFill>
              <a:latin typeface="+mj-lt"/>
            </a:endParaRPr>
          </a:p>
          <a:p>
            <a:pPr marL="0" indent="0">
              <a:buNone/>
            </a:pPr>
            <a:r>
              <a:rPr lang="en-US" sz="1600" dirty="0">
                <a:solidFill>
                  <a:srgbClr val="212121"/>
                </a:solidFill>
                <a:latin typeface="+mj-lt"/>
              </a:rPr>
              <a:t>- The recording and reporting requirements of Part 1904 are establishment-based. Under most circumstances, a campus is a single physical location and is considered a single establishment. Under limited conditions, you may consider two or more separate facilities that share a single location to be separate establishments. You may divide one location into two or more establishments only when: 1) each facility represents a distinctly separate business; 2) each facility is engaged in a different economic activity; 3) no one industry description applies to the joint activities of the establishments; and 4) separate reports are routinely prepared for each establishment concerning each establishment's number of employees, employee wage and salary rates, sales or receipts, and other business information.</a:t>
            </a:r>
          </a:p>
          <a:p>
            <a:endParaRPr lang="en-US" dirty="0"/>
          </a:p>
        </p:txBody>
      </p:sp>
    </p:spTree>
    <p:extLst>
      <p:ext uri="{BB962C8B-B14F-4D97-AF65-F5344CB8AC3E}">
        <p14:creationId xmlns:p14="http://schemas.microsoft.com/office/powerpoint/2010/main" val="320965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 y="-35788"/>
            <a:ext cx="8077200" cy="1143000"/>
          </a:xfrm>
        </p:spPr>
        <p:txBody>
          <a:bodyPr/>
          <a:lstStyle/>
          <a:p>
            <a:r>
              <a:rPr lang="en-US" sz="3200" u="sng" dirty="0">
                <a:latin typeface="+mj-lt"/>
              </a:rPr>
              <a:t>Leadership for DOL - OSHA</a:t>
            </a:r>
          </a:p>
        </p:txBody>
      </p:sp>
      <p:sp>
        <p:nvSpPr>
          <p:cNvPr id="3" name="Content Placeholder 2"/>
          <p:cNvSpPr>
            <a:spLocks noGrp="1"/>
          </p:cNvSpPr>
          <p:nvPr>
            <p:ph idx="1"/>
          </p:nvPr>
        </p:nvSpPr>
        <p:spPr>
          <a:xfrm>
            <a:off x="217170" y="1244306"/>
            <a:ext cx="8686800" cy="4028351"/>
          </a:xfrm>
        </p:spPr>
        <p:txBody>
          <a:bodyPr/>
          <a:lstStyle/>
          <a:p>
            <a:r>
              <a:rPr lang="en-US" sz="1950" dirty="0">
                <a:solidFill>
                  <a:schemeClr val="bg1"/>
                </a:solidFill>
                <a:latin typeface="+mj-lt"/>
              </a:rPr>
              <a:t>Acting Secretary of Labor – Julie </a:t>
            </a:r>
            <a:r>
              <a:rPr lang="en-US" sz="1950" dirty="0" err="1">
                <a:solidFill>
                  <a:schemeClr val="bg1"/>
                </a:solidFill>
                <a:latin typeface="+mj-lt"/>
              </a:rPr>
              <a:t>Su</a:t>
            </a:r>
            <a:endParaRPr lang="en-US" sz="1950" dirty="0">
              <a:solidFill>
                <a:schemeClr val="bg1"/>
              </a:solidFill>
              <a:latin typeface="+mj-lt"/>
            </a:endParaRPr>
          </a:p>
          <a:p>
            <a:endParaRPr lang="en-US" sz="1950" dirty="0">
              <a:latin typeface="+mj-lt"/>
            </a:endParaRPr>
          </a:p>
          <a:p>
            <a:r>
              <a:rPr lang="en-US" sz="1950" dirty="0">
                <a:latin typeface="+mj-lt"/>
              </a:rPr>
              <a:t>Douglas L. Parker - Assistant Secretary </a:t>
            </a:r>
          </a:p>
          <a:p>
            <a:pPr marL="0" indent="0">
              <a:buNone/>
            </a:pPr>
            <a:r>
              <a:rPr lang="en-US" sz="1950" dirty="0">
                <a:latin typeface="+mj-lt"/>
              </a:rPr>
              <a:t>of Labor for Occupational Safety and Health</a:t>
            </a:r>
          </a:p>
          <a:p>
            <a:pPr marL="0" indent="0">
              <a:buNone/>
            </a:pPr>
            <a:endParaRPr lang="en-US" sz="1950" dirty="0">
              <a:latin typeface="+mj-lt"/>
            </a:endParaRPr>
          </a:p>
          <a:p>
            <a:pPr>
              <a:lnSpc>
                <a:spcPts val="2880"/>
              </a:lnSpc>
              <a:spcBef>
                <a:spcPts val="600"/>
              </a:spcBef>
            </a:pPr>
            <a:r>
              <a:rPr lang="en-US" sz="1950" dirty="0">
                <a:latin typeface="+mj-lt"/>
              </a:rPr>
              <a:t>James (Jim) Frederick- Deputy Assistant </a:t>
            </a:r>
          </a:p>
          <a:p>
            <a:pPr marL="0" indent="0">
              <a:buNone/>
            </a:pPr>
            <a:r>
              <a:rPr lang="en-US" sz="1950" dirty="0">
                <a:latin typeface="+mj-lt"/>
              </a:rPr>
              <a:t>Secretary of Labor for Occupational Safety </a:t>
            </a:r>
          </a:p>
          <a:p>
            <a:pPr marL="0" indent="0">
              <a:buNone/>
            </a:pPr>
            <a:r>
              <a:rPr lang="en-US" sz="1950" dirty="0">
                <a:latin typeface="+mj-lt"/>
              </a:rPr>
              <a:t>and Health </a:t>
            </a:r>
          </a:p>
          <a:p>
            <a:pPr marL="0" indent="0">
              <a:buNone/>
            </a:pPr>
            <a:endParaRPr lang="en-US" sz="1950" dirty="0">
              <a:latin typeface="+mj-lt"/>
            </a:endParaRPr>
          </a:p>
          <a:p>
            <a:r>
              <a:rPr lang="en-US" sz="1950" dirty="0">
                <a:latin typeface="+mj-lt"/>
              </a:rPr>
              <a:t>Amanda Edens- Deputy Assistant </a:t>
            </a:r>
          </a:p>
          <a:p>
            <a:pPr marL="0" indent="0">
              <a:buNone/>
            </a:pPr>
            <a:r>
              <a:rPr lang="en-US" sz="1950" dirty="0">
                <a:latin typeface="+mj-lt"/>
              </a:rPr>
              <a:t>Secretary of Labor for Occupational </a:t>
            </a:r>
          </a:p>
          <a:p>
            <a:pPr marL="0" indent="0">
              <a:buNone/>
            </a:pPr>
            <a:r>
              <a:rPr lang="en-US" sz="1950" dirty="0">
                <a:latin typeface="+mj-lt"/>
              </a:rPr>
              <a:t>Safety and Health </a:t>
            </a:r>
          </a:p>
        </p:txBody>
      </p:sp>
      <p:pic>
        <p:nvPicPr>
          <p:cNvPr id="5" name="Picture 4">
            <a:extLst>
              <a:ext uri="{FF2B5EF4-FFF2-40B4-BE49-F238E27FC236}">
                <a16:creationId xmlns:a16="http://schemas.microsoft.com/office/drawing/2014/main" id="{8E943CB4-3504-421A-B2C9-2B8FA3E752E7}"/>
              </a:ext>
            </a:extLst>
          </p:cNvPr>
          <p:cNvPicPr>
            <a:picLocks noChangeAspect="1"/>
          </p:cNvPicPr>
          <p:nvPr/>
        </p:nvPicPr>
        <p:blipFill>
          <a:blip r:embed="rId3"/>
          <a:stretch>
            <a:fillRect/>
          </a:stretch>
        </p:blipFill>
        <p:spPr>
          <a:xfrm>
            <a:off x="6465407" y="1885057"/>
            <a:ext cx="1390398" cy="1373425"/>
          </a:xfrm>
          <a:prstGeom prst="rect">
            <a:avLst/>
          </a:prstGeom>
        </p:spPr>
      </p:pic>
      <p:pic>
        <p:nvPicPr>
          <p:cNvPr id="6" name="Picture 5">
            <a:extLst>
              <a:ext uri="{FF2B5EF4-FFF2-40B4-BE49-F238E27FC236}">
                <a16:creationId xmlns:a16="http://schemas.microsoft.com/office/drawing/2014/main" id="{5ED914EB-D0BE-492D-847C-31D7A876F0DC}"/>
              </a:ext>
            </a:extLst>
          </p:cNvPr>
          <p:cNvPicPr>
            <a:picLocks noChangeAspect="1"/>
          </p:cNvPicPr>
          <p:nvPr/>
        </p:nvPicPr>
        <p:blipFill>
          <a:blip r:embed="rId4"/>
          <a:stretch>
            <a:fillRect/>
          </a:stretch>
        </p:blipFill>
        <p:spPr>
          <a:xfrm>
            <a:off x="6465407" y="3301754"/>
            <a:ext cx="1419263" cy="1451610"/>
          </a:xfrm>
          <a:prstGeom prst="rect">
            <a:avLst/>
          </a:prstGeom>
        </p:spPr>
      </p:pic>
      <p:pic>
        <p:nvPicPr>
          <p:cNvPr id="10" name="Picture 9">
            <a:extLst>
              <a:ext uri="{FF2B5EF4-FFF2-40B4-BE49-F238E27FC236}">
                <a16:creationId xmlns:a16="http://schemas.microsoft.com/office/drawing/2014/main" id="{71CB0527-C26C-855A-5AE6-81F6787CA996}"/>
              </a:ext>
            </a:extLst>
          </p:cNvPr>
          <p:cNvPicPr>
            <a:picLocks noChangeAspect="1"/>
          </p:cNvPicPr>
          <p:nvPr/>
        </p:nvPicPr>
        <p:blipFill rotWithShape="1">
          <a:blip r:embed="rId5"/>
          <a:srcRect l="69166" t="26745" r="11777" b="38255"/>
          <a:stretch/>
        </p:blipFill>
        <p:spPr>
          <a:xfrm>
            <a:off x="6468134" y="329367"/>
            <a:ext cx="1387671" cy="1512418"/>
          </a:xfrm>
          <a:prstGeom prst="rect">
            <a:avLst/>
          </a:prstGeom>
        </p:spPr>
      </p:pic>
      <p:pic>
        <p:nvPicPr>
          <p:cNvPr id="7" name="Picture 6">
            <a:extLst>
              <a:ext uri="{FF2B5EF4-FFF2-40B4-BE49-F238E27FC236}">
                <a16:creationId xmlns:a16="http://schemas.microsoft.com/office/drawing/2014/main" id="{276D342D-B9BD-DDBC-622E-AB330BB6D1D0}"/>
              </a:ext>
            </a:extLst>
          </p:cNvPr>
          <p:cNvPicPr>
            <a:picLocks noChangeAspect="1"/>
          </p:cNvPicPr>
          <p:nvPr/>
        </p:nvPicPr>
        <p:blipFill rotWithShape="1">
          <a:blip r:embed="rId6"/>
          <a:srcRect l="51667" t="47500" r="35000" b="32803"/>
          <a:stretch/>
        </p:blipFill>
        <p:spPr>
          <a:xfrm>
            <a:off x="6499697" y="4815570"/>
            <a:ext cx="1419263" cy="1397763"/>
          </a:xfrm>
          <a:prstGeom prst="rect">
            <a:avLst/>
          </a:prstGeom>
        </p:spPr>
      </p:pic>
    </p:spTree>
    <p:extLst>
      <p:ext uri="{BB962C8B-B14F-4D97-AF65-F5344CB8AC3E}">
        <p14:creationId xmlns:p14="http://schemas.microsoft.com/office/powerpoint/2010/main" val="4144747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7C75-9BD5-67F4-ED17-51DC58D034DD}"/>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7CB2D38A-B279-B4F9-555A-F67F8FDDFBA8}"/>
              </a:ext>
            </a:extLst>
          </p:cNvPr>
          <p:cNvSpPr>
            <a:spLocks noGrp="1"/>
          </p:cNvSpPr>
          <p:nvPr>
            <p:ph idx="1"/>
          </p:nvPr>
        </p:nvSpPr>
        <p:spPr/>
        <p:txBody>
          <a:bodyPr/>
          <a:lstStyle/>
          <a:p>
            <a:pPr algn="l"/>
            <a:r>
              <a:rPr lang="en-US" sz="2000" u="sng" dirty="0">
                <a:solidFill>
                  <a:srgbClr val="205493"/>
                </a:solidFill>
                <a:latin typeface="+mj-lt"/>
                <a:hlinkClick r:id="rId2" tooltip="I am submitting the required data for multiple establishments.  All of my establishments have the same name, but the system will not allow me to use a name more than once.  What can I do?"/>
              </a:rPr>
              <a:t>I am submitting the required data for multiple establishments. All of my establishments have the same name, but the system will not allow me to use a name more than once. What can I do?</a:t>
            </a:r>
            <a:endParaRPr lang="en-US" sz="2000" dirty="0">
              <a:solidFill>
                <a:srgbClr val="333333"/>
              </a:solidFill>
              <a:latin typeface="+mj-lt"/>
            </a:endParaRPr>
          </a:p>
          <a:p>
            <a:pPr marL="0" indent="0">
              <a:buNone/>
            </a:pPr>
            <a:r>
              <a:rPr lang="en-US" sz="2000" dirty="0">
                <a:solidFill>
                  <a:srgbClr val="212121"/>
                </a:solidFill>
                <a:latin typeface="+mj-lt"/>
              </a:rPr>
              <a:t>-Each establishment name must be unique. You can make each unique by adding a number or a city/town name to the end of the establishment name. For example, if your establishment name is XYZ, you can make each location unique in the following manners: XYZ – 1, XYZ – 2, XYZ – 3; or XYZ Atlanta, XYZ Smyrna, XYZ Savannah.</a:t>
            </a:r>
          </a:p>
          <a:p>
            <a:endParaRPr lang="en-US" dirty="0"/>
          </a:p>
        </p:txBody>
      </p:sp>
    </p:spTree>
    <p:extLst>
      <p:ext uri="{BB962C8B-B14F-4D97-AF65-F5344CB8AC3E}">
        <p14:creationId xmlns:p14="http://schemas.microsoft.com/office/powerpoint/2010/main" val="3408653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A11B-7BFB-9FA6-1D04-0160CC95BC3A}"/>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775DF8F4-305C-4806-BADB-71DF7FC41EBE}"/>
              </a:ext>
            </a:extLst>
          </p:cNvPr>
          <p:cNvSpPr>
            <a:spLocks noGrp="1"/>
          </p:cNvSpPr>
          <p:nvPr>
            <p:ph idx="1"/>
          </p:nvPr>
        </p:nvSpPr>
        <p:spPr/>
        <p:txBody>
          <a:bodyPr/>
          <a:lstStyle/>
          <a:p>
            <a:pPr algn="l"/>
            <a:r>
              <a:rPr lang="en-US" sz="1800" u="sng" dirty="0">
                <a:solidFill>
                  <a:srgbClr val="0071BC"/>
                </a:solidFill>
                <a:latin typeface="+mj-lt"/>
                <a:hlinkClick r:id="rId2" tooltip="May a firm with multiple establishments make a single submission of the data from the multiple establishments?"/>
              </a:rPr>
              <a:t>May a firm with multiple establishments make a single submission of the data from the multiple establishments?</a:t>
            </a:r>
            <a:endParaRPr lang="en-US" sz="1800" dirty="0">
              <a:solidFill>
                <a:srgbClr val="333333"/>
              </a:solidFill>
              <a:latin typeface="+mj-lt"/>
            </a:endParaRPr>
          </a:p>
          <a:p>
            <a:pPr marL="0" indent="0">
              <a:buNone/>
            </a:pPr>
            <a:r>
              <a:rPr lang="en-US" sz="1800" dirty="0">
                <a:solidFill>
                  <a:srgbClr val="212121"/>
                </a:solidFill>
                <a:latin typeface="+mj-lt"/>
              </a:rPr>
              <a:t>- A firm with more than one establishment must submit establishment-specific 300A data for each establishment that meets the size and industry reporting criteria. These data may be submitted using one ITA account. It is important to note that the electronic reporting requirements are for data at the establishment level, not the firm level. An establishment is defined as a single physical location where business is conducted or where services or industrial operations are performed. A firm may be comprised of one or more establishments. The submitted data must be specific for each individual establishment.</a:t>
            </a:r>
          </a:p>
          <a:p>
            <a:endParaRPr lang="en-US" dirty="0"/>
          </a:p>
        </p:txBody>
      </p:sp>
    </p:spTree>
    <p:extLst>
      <p:ext uri="{BB962C8B-B14F-4D97-AF65-F5344CB8AC3E}">
        <p14:creationId xmlns:p14="http://schemas.microsoft.com/office/powerpoint/2010/main" val="4109188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68F7-A721-C81B-E0E0-181D3947937C}"/>
              </a:ext>
            </a:extLst>
          </p:cNvPr>
          <p:cNvSpPr>
            <a:spLocks noGrp="1"/>
          </p:cNvSpPr>
          <p:nvPr>
            <p:ph type="title"/>
          </p:nvPr>
        </p:nvSpPr>
        <p:spPr/>
        <p:txBody>
          <a:bodyPr/>
          <a:lstStyle/>
          <a:p>
            <a:r>
              <a:rPr lang="en-US" dirty="0">
                <a:latin typeface="+mj-lt"/>
              </a:rPr>
              <a:t>Cont. </a:t>
            </a:r>
          </a:p>
        </p:txBody>
      </p:sp>
      <p:sp>
        <p:nvSpPr>
          <p:cNvPr id="3" name="Content Placeholder 2">
            <a:extLst>
              <a:ext uri="{FF2B5EF4-FFF2-40B4-BE49-F238E27FC236}">
                <a16:creationId xmlns:a16="http://schemas.microsoft.com/office/drawing/2014/main" id="{5D310133-5CBF-90C1-D00E-E506AAE15674}"/>
              </a:ext>
            </a:extLst>
          </p:cNvPr>
          <p:cNvSpPr>
            <a:spLocks noGrp="1"/>
          </p:cNvSpPr>
          <p:nvPr>
            <p:ph idx="1"/>
          </p:nvPr>
        </p:nvSpPr>
        <p:spPr/>
        <p:txBody>
          <a:bodyPr/>
          <a:lstStyle/>
          <a:p>
            <a:pPr algn="l"/>
            <a:r>
              <a:rPr lang="en-US" b="0" i="0" u="sng" dirty="0">
                <a:solidFill>
                  <a:srgbClr val="0071BC"/>
                </a:solidFill>
                <a:effectLst/>
                <a:latin typeface="+mj-lt"/>
                <a:hlinkClick r:id="rId2" tooltip="May a third party submit data for an establishment or firm?"/>
              </a:rPr>
              <a:t>May a third party submit data for an establishment or firm?</a:t>
            </a:r>
            <a:endParaRPr lang="en-US" b="0" i="0" dirty="0">
              <a:solidFill>
                <a:srgbClr val="333333"/>
              </a:solidFill>
              <a:effectLst/>
              <a:latin typeface="+mj-lt"/>
            </a:endParaRPr>
          </a:p>
          <a:p>
            <a:pPr marL="0" indent="0">
              <a:buNone/>
            </a:pPr>
            <a:r>
              <a:rPr lang="en-US" b="0" i="0" dirty="0">
                <a:solidFill>
                  <a:srgbClr val="212121"/>
                </a:solidFill>
                <a:effectLst/>
                <a:latin typeface="Source Sans Pro" panose="020B0503030403020204" pitchFamily="34" charset="0"/>
              </a:rPr>
              <a:t>-</a:t>
            </a:r>
            <a:r>
              <a:rPr lang="en-US" sz="2000" b="0" i="0" dirty="0">
                <a:solidFill>
                  <a:srgbClr val="212121"/>
                </a:solidFill>
                <a:effectLst/>
                <a:latin typeface="+mj-lt"/>
              </a:rPr>
              <a:t>Yes, just as a third party is allowed to maintain the injury and illness records for an employer, a third party is allowed to submit the data for that employer. However, as with recordkeeping, responsibility for the completeness and accuracy of the data lies with the employer, not the third party.</a:t>
            </a:r>
          </a:p>
          <a:p>
            <a:endParaRPr lang="en-US" dirty="0"/>
          </a:p>
        </p:txBody>
      </p:sp>
    </p:spTree>
    <p:extLst>
      <p:ext uri="{BB962C8B-B14F-4D97-AF65-F5344CB8AC3E}">
        <p14:creationId xmlns:p14="http://schemas.microsoft.com/office/powerpoint/2010/main" val="2539319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0E5E-05F9-894D-A7F0-44B9FC435895}"/>
              </a:ext>
            </a:extLst>
          </p:cNvPr>
          <p:cNvSpPr>
            <a:spLocks noGrp="1"/>
          </p:cNvSpPr>
          <p:nvPr>
            <p:ph type="title"/>
          </p:nvPr>
        </p:nvSpPr>
        <p:spPr/>
        <p:txBody>
          <a:bodyPr/>
          <a:lstStyle/>
          <a:p>
            <a:r>
              <a:rPr lang="en-US" dirty="0">
                <a:latin typeface="+mj-lt"/>
              </a:rPr>
              <a:t>Cont. </a:t>
            </a:r>
          </a:p>
        </p:txBody>
      </p:sp>
      <p:sp>
        <p:nvSpPr>
          <p:cNvPr id="3" name="Content Placeholder 2">
            <a:extLst>
              <a:ext uri="{FF2B5EF4-FFF2-40B4-BE49-F238E27FC236}">
                <a16:creationId xmlns:a16="http://schemas.microsoft.com/office/drawing/2014/main" id="{40F1848F-E8C1-1E84-9E9D-C4886A0E7004}"/>
              </a:ext>
            </a:extLst>
          </p:cNvPr>
          <p:cNvSpPr>
            <a:spLocks noGrp="1"/>
          </p:cNvSpPr>
          <p:nvPr>
            <p:ph idx="1"/>
          </p:nvPr>
        </p:nvSpPr>
        <p:spPr>
          <a:xfrm>
            <a:off x="457200" y="2628901"/>
            <a:ext cx="8229600" cy="3041649"/>
          </a:xfrm>
        </p:spPr>
        <p:txBody>
          <a:bodyPr/>
          <a:lstStyle/>
          <a:p>
            <a:r>
              <a:rPr lang="en-US" sz="2000" u="sng" dirty="0">
                <a:solidFill>
                  <a:srgbClr val="205493"/>
                </a:solidFill>
                <a:latin typeface="+mj-lt"/>
                <a:hlinkClick r:id="rId2" tooltip="I want multiple staff members to access the information in my account. How do I give them access?"/>
              </a:rPr>
              <a:t>I want multiple staff members to access the information in my account. How do I give them access?</a:t>
            </a:r>
            <a:endParaRPr lang="en-US" sz="2000" u="sng" dirty="0">
              <a:solidFill>
                <a:srgbClr val="205493"/>
              </a:solidFill>
              <a:latin typeface="+mj-lt"/>
            </a:endParaRPr>
          </a:p>
          <a:p>
            <a:pPr marL="0" indent="0">
              <a:buNone/>
            </a:pPr>
            <a:r>
              <a:rPr lang="en-US" sz="1400" dirty="0">
                <a:latin typeface="+mj-lt"/>
              </a:rPr>
              <a:t>- To provide an ITA account holder access to your establishment data, follow these steps:</a:t>
            </a:r>
          </a:p>
          <a:p>
            <a:pPr marL="0" indent="0">
              <a:buNone/>
            </a:pPr>
            <a:r>
              <a:rPr lang="en-US" sz="1400" dirty="0">
                <a:latin typeface="+mj-lt"/>
              </a:rPr>
              <a:t>[Note: Before these steps are taken, ensure that the staff member has already created an ITA account.]</a:t>
            </a:r>
          </a:p>
          <a:p>
            <a:pPr marL="0" indent="0">
              <a:buNone/>
            </a:pPr>
            <a:r>
              <a:rPr lang="en-US" sz="1400" dirty="0">
                <a:latin typeface="+mj-lt"/>
              </a:rPr>
              <a:t>1.Login to the ITA and choose "View Establishment List"</a:t>
            </a:r>
          </a:p>
          <a:p>
            <a:pPr marL="0" indent="0">
              <a:buNone/>
            </a:pPr>
            <a:r>
              <a:rPr lang="en-US" sz="1400" dirty="0">
                <a:latin typeface="+mj-lt"/>
              </a:rPr>
              <a:t>2.Select on the establishment name link</a:t>
            </a:r>
          </a:p>
          <a:p>
            <a:pPr marL="0" indent="0">
              <a:buNone/>
            </a:pPr>
            <a:r>
              <a:rPr lang="en-US" sz="1400" dirty="0">
                <a:latin typeface="+mj-lt"/>
              </a:rPr>
              <a:t>3.Then select "Assign User"</a:t>
            </a:r>
          </a:p>
          <a:p>
            <a:pPr marL="0" indent="0">
              <a:buNone/>
            </a:pPr>
            <a:r>
              <a:rPr lang="en-US" sz="1400" dirty="0">
                <a:latin typeface="+mj-lt"/>
              </a:rPr>
              <a:t>4.Enter the e-mail address of the other ITA account holder</a:t>
            </a:r>
          </a:p>
          <a:p>
            <a:pPr marL="0" indent="0">
              <a:buNone/>
            </a:pPr>
            <a:r>
              <a:rPr lang="en-US" sz="1400" dirty="0">
                <a:latin typeface="+mj-lt"/>
              </a:rPr>
              <a:t>5.Select "User Role"</a:t>
            </a:r>
          </a:p>
          <a:p>
            <a:pPr marL="0" indent="0">
              <a:buNone/>
            </a:pPr>
            <a:r>
              <a:rPr lang="en-US" sz="1400" dirty="0">
                <a:latin typeface="+mj-lt"/>
              </a:rPr>
              <a:t>6.Then, select Save</a:t>
            </a:r>
          </a:p>
        </p:txBody>
      </p:sp>
    </p:spTree>
    <p:extLst>
      <p:ext uri="{BB962C8B-B14F-4D97-AF65-F5344CB8AC3E}">
        <p14:creationId xmlns:p14="http://schemas.microsoft.com/office/powerpoint/2010/main" val="865561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D41B-A0AE-7D70-5BC6-A8B89524BCF3}"/>
              </a:ext>
            </a:extLst>
          </p:cNvPr>
          <p:cNvSpPr>
            <a:spLocks noGrp="1"/>
          </p:cNvSpPr>
          <p:nvPr>
            <p:ph type="title"/>
          </p:nvPr>
        </p:nvSpPr>
        <p:spPr/>
        <p:txBody>
          <a:bodyPr/>
          <a:lstStyle/>
          <a:p>
            <a:r>
              <a:rPr lang="en-US" dirty="0">
                <a:latin typeface="+mj-lt"/>
              </a:rPr>
              <a:t>Cont. </a:t>
            </a:r>
          </a:p>
        </p:txBody>
      </p:sp>
      <p:sp>
        <p:nvSpPr>
          <p:cNvPr id="3" name="Content Placeholder 2">
            <a:extLst>
              <a:ext uri="{FF2B5EF4-FFF2-40B4-BE49-F238E27FC236}">
                <a16:creationId xmlns:a16="http://schemas.microsoft.com/office/drawing/2014/main" id="{020B17EC-DA5D-26C5-DEBE-2634C9AA7B50}"/>
              </a:ext>
            </a:extLst>
          </p:cNvPr>
          <p:cNvSpPr>
            <a:spLocks noGrp="1"/>
          </p:cNvSpPr>
          <p:nvPr>
            <p:ph idx="1"/>
          </p:nvPr>
        </p:nvSpPr>
        <p:spPr/>
        <p:txBody>
          <a:bodyPr/>
          <a:lstStyle/>
          <a:p>
            <a:endParaRPr lang="en-US" sz="2200" dirty="0">
              <a:solidFill>
                <a:schemeClr val="accent1">
                  <a:lumMod val="50000"/>
                </a:schemeClr>
              </a:solidFill>
              <a:latin typeface="+mj-lt"/>
            </a:endParaRPr>
          </a:p>
          <a:p>
            <a:r>
              <a:rPr lang="en-US" sz="2200" u="sng" dirty="0">
                <a:solidFill>
                  <a:schemeClr val="accent1">
                    <a:lumMod val="50000"/>
                  </a:schemeClr>
                </a:solidFill>
                <a:latin typeface="+mj-lt"/>
              </a:rPr>
              <a:t>A company is located with multiple buildings within one complex. Can I produce one log for the complex or do I need to have one log for each building?</a:t>
            </a:r>
            <a:endParaRPr lang="en-US" sz="2200" dirty="0">
              <a:solidFill>
                <a:schemeClr val="accent1">
                  <a:lumMod val="50000"/>
                </a:schemeClr>
              </a:solidFill>
              <a:latin typeface="+mj-lt"/>
            </a:endParaRPr>
          </a:p>
          <a:p>
            <a:pPr marL="0" indent="0">
              <a:buNone/>
            </a:pPr>
            <a:r>
              <a:rPr lang="en-US" sz="2200" dirty="0">
                <a:latin typeface="+mj-lt"/>
              </a:rPr>
              <a:t>-You may complete one log for the complex. Generally, there should be one log per "establishment". An establishment is defined as a single physical location and can include campus and complex type locations.</a:t>
            </a:r>
          </a:p>
        </p:txBody>
      </p:sp>
    </p:spTree>
    <p:extLst>
      <p:ext uri="{BB962C8B-B14F-4D97-AF65-F5344CB8AC3E}">
        <p14:creationId xmlns:p14="http://schemas.microsoft.com/office/powerpoint/2010/main" val="3227833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F32A-1F98-AAD8-5364-F5A70D136BC3}"/>
              </a:ext>
            </a:extLst>
          </p:cNvPr>
          <p:cNvSpPr>
            <a:spLocks noGrp="1"/>
          </p:cNvSpPr>
          <p:nvPr>
            <p:ph type="title"/>
          </p:nvPr>
        </p:nvSpPr>
        <p:spPr/>
        <p:txBody>
          <a:bodyPr/>
          <a:lstStyle/>
          <a:p>
            <a:r>
              <a:rPr lang="en-US" dirty="0">
                <a:latin typeface="+mj-lt"/>
              </a:rPr>
              <a:t>Cont. </a:t>
            </a:r>
          </a:p>
        </p:txBody>
      </p:sp>
      <p:sp>
        <p:nvSpPr>
          <p:cNvPr id="3" name="Content Placeholder 2">
            <a:extLst>
              <a:ext uri="{FF2B5EF4-FFF2-40B4-BE49-F238E27FC236}">
                <a16:creationId xmlns:a16="http://schemas.microsoft.com/office/drawing/2014/main" id="{05729F89-5F06-2266-87F5-22C537A81A2B}"/>
              </a:ext>
            </a:extLst>
          </p:cNvPr>
          <p:cNvSpPr>
            <a:spLocks noGrp="1"/>
          </p:cNvSpPr>
          <p:nvPr>
            <p:ph idx="1"/>
          </p:nvPr>
        </p:nvSpPr>
        <p:spPr/>
        <p:txBody>
          <a:bodyPr/>
          <a:lstStyle/>
          <a:p>
            <a:pPr algn="l"/>
            <a:r>
              <a:rPr lang="en-US" sz="2200" dirty="0">
                <a:solidFill>
                  <a:schemeClr val="accent1">
                    <a:lumMod val="50000"/>
                  </a:schemeClr>
                </a:solidFill>
                <a:latin typeface="+mj-lt"/>
              </a:rPr>
              <a:t>A supervisor was shouting at an employee. The employee felt stressed and his general doctor told him to take some time off from work. Is this an OSHA 300 recordable case?</a:t>
            </a:r>
          </a:p>
          <a:p>
            <a:pPr marL="0" indent="0">
              <a:buNone/>
            </a:pPr>
            <a:r>
              <a:rPr lang="en-US" sz="2200" dirty="0">
                <a:solidFill>
                  <a:srgbClr val="212121"/>
                </a:solidFill>
                <a:latin typeface="+mj-lt"/>
              </a:rPr>
              <a:t>- Mental illnesses, such as depression or anxiety disorder, that have work-related stress as a contributing factor, are recordable if the employee voluntarily provides the employer with an opinion from a physician or other licensed health care professional with appropriate training and experience (psychiatrist, psychologist, psychiatric nurse practitioner, etc.) stating that the employee has a mental illness that is work-related, and the case meets one or more of the general recording criteria.</a:t>
            </a:r>
          </a:p>
          <a:p>
            <a:endParaRPr lang="en-US" dirty="0"/>
          </a:p>
        </p:txBody>
      </p:sp>
    </p:spTree>
    <p:extLst>
      <p:ext uri="{BB962C8B-B14F-4D97-AF65-F5344CB8AC3E}">
        <p14:creationId xmlns:p14="http://schemas.microsoft.com/office/powerpoint/2010/main" val="3297612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p>
            <a:r>
              <a:rPr lang="en-US" sz="3200" dirty="0">
                <a:latin typeface="Times New Roman" panose="02020603050405020304" pitchFamily="18" charset="0"/>
                <a:cs typeface="Times New Roman" panose="02020603050405020304" pitchFamily="18" charset="0"/>
              </a:rPr>
              <a:t>OSHA’s FY 2024 Calander of Events -Outreach Initiatives coming up:</a:t>
            </a:r>
          </a:p>
        </p:txBody>
      </p:sp>
      <p:sp>
        <p:nvSpPr>
          <p:cNvPr id="4" name="Content Placeholder 3"/>
          <p:cNvSpPr>
            <a:spLocks noGrp="1"/>
          </p:cNvSpPr>
          <p:nvPr>
            <p:ph sz="half" idx="2"/>
          </p:nvPr>
        </p:nvSpPr>
        <p:spPr>
          <a:xfrm>
            <a:off x="228600" y="2286000"/>
            <a:ext cx="8229600" cy="3962400"/>
          </a:xfrm>
        </p:spPr>
        <p:txBody>
          <a:bodyPr/>
          <a:lstStyle/>
          <a:p>
            <a:endParaRPr lang="en-US" b="1" i="0" dirty="0">
              <a:solidFill>
                <a:srgbClr val="212121"/>
              </a:solidFill>
              <a:effectLst/>
              <a:latin typeface="+mj-lt"/>
            </a:endParaRPr>
          </a:p>
          <a:p>
            <a:r>
              <a:rPr lang="en-US" b="1" i="0" dirty="0">
                <a:solidFill>
                  <a:srgbClr val="212121"/>
                </a:solidFill>
                <a:effectLst/>
                <a:latin typeface="+mj-lt"/>
              </a:rPr>
              <a:t>April 25</a:t>
            </a:r>
          </a:p>
          <a:p>
            <a:r>
              <a:rPr lang="en-US" b="1" i="0" dirty="0">
                <a:solidFill>
                  <a:srgbClr val="212121"/>
                </a:solidFill>
                <a:effectLst/>
                <a:latin typeface="+mj-lt"/>
              </a:rPr>
              <a:t>Save the date: </a:t>
            </a:r>
            <a:r>
              <a:rPr lang="en-US" b="1" i="0" u="sng" dirty="0">
                <a:solidFill>
                  <a:srgbClr val="0071BC"/>
                </a:solidFill>
                <a:effectLst/>
                <a:latin typeface="+mj-lt"/>
                <a:hlinkClick r:id="rId2" tooltip="Workers Memorial"/>
              </a:rPr>
              <a:t>Workers Memorial ceremony</a:t>
            </a:r>
            <a:r>
              <a:rPr lang="en-US" b="1" i="0" dirty="0">
                <a:solidFill>
                  <a:srgbClr val="212121"/>
                </a:solidFill>
                <a:effectLst/>
                <a:latin typeface="+mj-lt"/>
              </a:rPr>
              <a:t>, live in Washington, D.C. and virtual, 1:00 p.m. ET.</a:t>
            </a:r>
          </a:p>
          <a:p>
            <a:endParaRPr lang="en-US" sz="1600" b="0" i="0" dirty="0">
              <a:solidFill>
                <a:srgbClr val="212121"/>
              </a:solidFill>
              <a:effectLst/>
              <a:latin typeface="+mj-lt"/>
            </a:endParaRPr>
          </a:p>
          <a:p>
            <a:pPr marL="0" indent="0" algn="l">
              <a:buNone/>
            </a:pPr>
            <a:endParaRPr lang="en-US" sz="2200" b="1" i="0" dirty="0">
              <a:solidFill>
                <a:srgbClr val="333333"/>
              </a:solidFill>
              <a:effectLst/>
              <a:latin typeface="+mj-lt"/>
              <a:cs typeface="Times New Roman" panose="02020603050405020304" pitchFamily="18" charset="0"/>
            </a:endParaRPr>
          </a:p>
        </p:txBody>
      </p:sp>
    </p:spTree>
    <p:extLst>
      <p:ext uri="{BB962C8B-B14F-4D97-AF65-F5344CB8AC3E}">
        <p14:creationId xmlns:p14="http://schemas.microsoft.com/office/powerpoint/2010/main" val="846226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3200" dirty="0"/>
              <a:t>Additional OSHA’s FY 2024 Outreach Initiatives:</a:t>
            </a:r>
          </a:p>
        </p:txBody>
      </p:sp>
      <p:sp>
        <p:nvSpPr>
          <p:cNvPr id="4" name="Content Placeholder 3"/>
          <p:cNvSpPr>
            <a:spLocks noGrp="1"/>
          </p:cNvSpPr>
          <p:nvPr>
            <p:ph sz="half" idx="2"/>
          </p:nvPr>
        </p:nvSpPr>
        <p:spPr>
          <a:xfrm>
            <a:off x="457200" y="2133600"/>
            <a:ext cx="8229600" cy="3763963"/>
          </a:xfrm>
        </p:spPr>
        <p:txBody>
          <a:bodyPr/>
          <a:lstStyle/>
          <a:p>
            <a:r>
              <a:rPr lang="en-US" sz="2400" dirty="0"/>
              <a:t>May 6-10 – National Safety Stand-Down to Prevent Falls in Construction</a:t>
            </a:r>
          </a:p>
          <a:p>
            <a:r>
              <a:rPr lang="en-US" sz="2400" dirty="0"/>
              <a:t>May 24 – Don’t Fry day</a:t>
            </a:r>
          </a:p>
          <a:p>
            <a:r>
              <a:rPr lang="en-US" sz="2400" dirty="0"/>
              <a:t>June 17-21 – Trench Safety Stand Down Week</a:t>
            </a:r>
          </a:p>
          <a:p>
            <a:r>
              <a:rPr lang="en-US" sz="2400" dirty="0"/>
              <a:t>August 12-18 - Safe + Sound Week (JHA)</a:t>
            </a:r>
          </a:p>
          <a:p>
            <a:r>
              <a:rPr lang="en-US" sz="2400" dirty="0"/>
              <a:t>August 26-30 - Labor Rights Week</a:t>
            </a:r>
          </a:p>
        </p:txBody>
      </p:sp>
    </p:spTree>
    <p:extLst>
      <p:ext uri="{BB962C8B-B14F-4D97-AF65-F5344CB8AC3E}">
        <p14:creationId xmlns:p14="http://schemas.microsoft.com/office/powerpoint/2010/main" val="2475620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12129"/>
            <a:ext cx="6245860" cy="1102866"/>
          </a:xfrm>
          <a:prstGeom prst="rect">
            <a:avLst/>
          </a:prstGeom>
        </p:spPr>
        <p:txBody>
          <a:bodyPr vert="horz" wrap="square" lIns="0" tIns="0" rIns="0" bIns="0" rtlCol="0">
            <a:spAutoFit/>
          </a:bodyPr>
          <a:lstStyle/>
          <a:p>
            <a:pPr marL="12700" marR="5080">
              <a:lnSpc>
                <a:spcPts val="4320"/>
              </a:lnSpc>
            </a:pPr>
            <a:r>
              <a:rPr sz="4000" spc="-5" dirty="0">
                <a:solidFill>
                  <a:srgbClr val="FFFFFF"/>
                </a:solidFill>
                <a:latin typeface="+mj-lt"/>
                <a:cs typeface="Calibri"/>
              </a:rPr>
              <a:t>On-Site</a:t>
            </a:r>
            <a:r>
              <a:rPr sz="4000" spc="-85" dirty="0">
                <a:solidFill>
                  <a:srgbClr val="FFFFFF"/>
                </a:solidFill>
                <a:latin typeface="+mj-lt"/>
                <a:cs typeface="Calibri"/>
              </a:rPr>
              <a:t> </a:t>
            </a:r>
            <a:r>
              <a:rPr sz="4000" spc="-5" dirty="0">
                <a:solidFill>
                  <a:srgbClr val="FFFFFF"/>
                </a:solidFill>
                <a:latin typeface="+mj-lt"/>
                <a:cs typeface="Calibri"/>
              </a:rPr>
              <a:t>Consultation  </a:t>
            </a:r>
            <a:r>
              <a:rPr sz="4000" spc="-10" dirty="0">
                <a:solidFill>
                  <a:srgbClr val="FFFFFF"/>
                </a:solidFill>
                <a:latin typeface="+mj-lt"/>
                <a:cs typeface="Calibri"/>
              </a:rPr>
              <a:t>Program</a:t>
            </a:r>
            <a:endParaRPr sz="4000" dirty="0">
              <a:latin typeface="+mj-lt"/>
              <a:cs typeface="Calibri"/>
            </a:endParaRPr>
          </a:p>
        </p:txBody>
      </p:sp>
      <p:sp>
        <p:nvSpPr>
          <p:cNvPr id="3" name="object 3"/>
          <p:cNvSpPr txBox="1"/>
          <p:nvPr/>
        </p:nvSpPr>
        <p:spPr>
          <a:xfrm>
            <a:off x="535940" y="2155952"/>
            <a:ext cx="7556500" cy="3365024"/>
          </a:xfrm>
          <a:prstGeom prst="rect">
            <a:avLst/>
          </a:prstGeom>
        </p:spPr>
        <p:txBody>
          <a:bodyPr vert="horz" wrap="square" lIns="0" tIns="0" rIns="0" bIns="0" rtlCol="0">
            <a:spAutoFit/>
          </a:bodyPr>
          <a:lstStyle/>
          <a:p>
            <a:pPr marL="355600" indent="-342900">
              <a:lnSpc>
                <a:spcPct val="100000"/>
              </a:lnSpc>
              <a:buClr>
                <a:srgbClr val="0070C0"/>
              </a:buClr>
              <a:buFont typeface="Wingdings"/>
              <a:buChar char=""/>
              <a:tabLst>
                <a:tab pos="354965" algn="l"/>
                <a:tab pos="355600" algn="l"/>
              </a:tabLst>
            </a:pPr>
            <a:r>
              <a:rPr sz="2400" spc="-5" dirty="0">
                <a:latin typeface="+mj-lt"/>
                <a:cs typeface="Calibri"/>
              </a:rPr>
              <a:t>Free, confidential advice to </a:t>
            </a:r>
            <a:r>
              <a:rPr sz="2400" spc="-10" dirty="0">
                <a:latin typeface="+mj-lt"/>
                <a:cs typeface="Calibri"/>
              </a:rPr>
              <a:t>small sized</a:t>
            </a:r>
            <a:r>
              <a:rPr sz="2400" spc="80" dirty="0">
                <a:latin typeface="+mj-lt"/>
                <a:cs typeface="Calibri"/>
              </a:rPr>
              <a:t> </a:t>
            </a:r>
            <a:r>
              <a:rPr sz="2400" spc="-10" dirty="0">
                <a:latin typeface="+mj-lt"/>
                <a:cs typeface="Calibri"/>
              </a:rPr>
              <a:t>businesses</a:t>
            </a:r>
            <a:endParaRPr sz="2400" dirty="0">
              <a:latin typeface="+mj-lt"/>
              <a:cs typeface="Calibri"/>
            </a:endParaRPr>
          </a:p>
          <a:p>
            <a:pPr marL="355600" indent="-342900">
              <a:lnSpc>
                <a:spcPct val="100000"/>
              </a:lnSpc>
              <a:spcBef>
                <a:spcPts val="600"/>
              </a:spcBef>
              <a:buClr>
                <a:srgbClr val="0070C0"/>
              </a:buClr>
              <a:buFont typeface="Wingdings"/>
              <a:buChar char=""/>
              <a:tabLst>
                <a:tab pos="354965" algn="l"/>
                <a:tab pos="355600" algn="l"/>
              </a:tabLst>
            </a:pPr>
            <a:r>
              <a:rPr sz="2400" spc="-10" dirty="0">
                <a:latin typeface="+mj-lt"/>
                <a:cs typeface="Calibri"/>
              </a:rPr>
              <a:t>Priority </a:t>
            </a:r>
            <a:r>
              <a:rPr sz="2400" spc="-5" dirty="0">
                <a:latin typeface="+mj-lt"/>
                <a:cs typeface="Calibri"/>
              </a:rPr>
              <a:t>to high-hazard</a:t>
            </a:r>
            <a:r>
              <a:rPr sz="2400" spc="10" dirty="0">
                <a:latin typeface="+mj-lt"/>
                <a:cs typeface="Calibri"/>
              </a:rPr>
              <a:t> </a:t>
            </a:r>
            <a:r>
              <a:rPr sz="2400" spc="-5" dirty="0">
                <a:latin typeface="+mj-lt"/>
                <a:cs typeface="Calibri"/>
              </a:rPr>
              <a:t>worksites</a:t>
            </a:r>
            <a:endParaRPr sz="2400" dirty="0">
              <a:latin typeface="+mj-lt"/>
              <a:cs typeface="Calibri"/>
            </a:endParaRPr>
          </a:p>
          <a:p>
            <a:pPr marL="355600" indent="-342900">
              <a:lnSpc>
                <a:spcPct val="100000"/>
              </a:lnSpc>
              <a:spcBef>
                <a:spcPts val="600"/>
              </a:spcBef>
              <a:buClr>
                <a:srgbClr val="0070C0"/>
              </a:buClr>
              <a:buFont typeface="Wingdings"/>
              <a:buChar char=""/>
              <a:tabLst>
                <a:tab pos="354965" algn="l"/>
                <a:tab pos="355600" algn="l"/>
              </a:tabLst>
            </a:pPr>
            <a:r>
              <a:rPr sz="2400" spc="-5" dirty="0">
                <a:latin typeface="+mj-lt"/>
                <a:cs typeface="Calibri"/>
              </a:rPr>
              <a:t>Separate from</a:t>
            </a:r>
            <a:r>
              <a:rPr sz="2400" spc="-75" dirty="0">
                <a:latin typeface="+mj-lt"/>
                <a:cs typeface="Calibri"/>
              </a:rPr>
              <a:t> </a:t>
            </a:r>
            <a:r>
              <a:rPr sz="2400" spc="-5" dirty="0">
                <a:latin typeface="+mj-lt"/>
                <a:cs typeface="Calibri"/>
              </a:rPr>
              <a:t>enforcement</a:t>
            </a:r>
            <a:endParaRPr sz="2400" dirty="0">
              <a:latin typeface="+mj-lt"/>
              <a:cs typeface="Calibri"/>
            </a:endParaRPr>
          </a:p>
          <a:p>
            <a:pPr marL="355600" indent="-342900">
              <a:lnSpc>
                <a:spcPct val="100000"/>
              </a:lnSpc>
              <a:spcBef>
                <a:spcPts val="600"/>
              </a:spcBef>
              <a:buClr>
                <a:srgbClr val="0070C0"/>
              </a:buClr>
              <a:buFont typeface="Wingdings"/>
              <a:buChar char=""/>
              <a:tabLst>
                <a:tab pos="354965" algn="l"/>
                <a:tab pos="355600" algn="l"/>
              </a:tabLst>
            </a:pPr>
            <a:r>
              <a:rPr sz="2400" spc="-5" dirty="0">
                <a:latin typeface="+mj-lt"/>
                <a:cs typeface="Calibri"/>
              </a:rPr>
              <a:t>No </a:t>
            </a:r>
            <a:r>
              <a:rPr sz="2400" spc="-10" dirty="0">
                <a:latin typeface="+mj-lt"/>
                <a:cs typeface="Calibri"/>
              </a:rPr>
              <a:t>penalties </a:t>
            </a:r>
            <a:r>
              <a:rPr sz="2400" spc="-5" dirty="0">
                <a:latin typeface="+mj-lt"/>
                <a:cs typeface="Calibri"/>
              </a:rPr>
              <a:t>or citations</a:t>
            </a:r>
            <a:endParaRPr sz="2400" dirty="0">
              <a:latin typeface="+mj-lt"/>
              <a:cs typeface="Calibri"/>
            </a:endParaRPr>
          </a:p>
          <a:p>
            <a:pPr marL="850900" marR="3428365">
              <a:lnSpc>
                <a:spcPct val="100000"/>
              </a:lnSpc>
              <a:spcBef>
                <a:spcPts val="980"/>
              </a:spcBef>
            </a:pPr>
            <a:r>
              <a:rPr sz="1600" spc="-5" dirty="0">
                <a:latin typeface="+mj-lt"/>
                <a:cs typeface="Arial"/>
              </a:rPr>
              <a:t>Safety Florida Consultation Program  University of South</a:t>
            </a:r>
            <a:r>
              <a:rPr sz="1600" spc="-10" dirty="0">
                <a:latin typeface="+mj-lt"/>
                <a:cs typeface="Arial"/>
              </a:rPr>
              <a:t> </a:t>
            </a:r>
            <a:r>
              <a:rPr sz="1600" spc="-5" dirty="0">
                <a:latin typeface="+mj-lt"/>
                <a:cs typeface="Arial"/>
              </a:rPr>
              <a:t>Florida</a:t>
            </a:r>
            <a:endParaRPr sz="1600" dirty="0">
              <a:latin typeface="+mj-lt"/>
              <a:cs typeface="Arial"/>
            </a:endParaRPr>
          </a:p>
          <a:p>
            <a:pPr marL="850900" marR="2792730">
              <a:lnSpc>
                <a:spcPct val="100000"/>
              </a:lnSpc>
            </a:pPr>
            <a:r>
              <a:rPr sz="1600" spc="-5" dirty="0">
                <a:latin typeface="+mj-lt"/>
                <a:cs typeface="Arial"/>
              </a:rPr>
              <a:t>13201 Bruce B. </a:t>
            </a:r>
            <a:r>
              <a:rPr sz="1600" spc="-10" dirty="0">
                <a:latin typeface="+mj-lt"/>
                <a:cs typeface="Arial"/>
              </a:rPr>
              <a:t>Downs </a:t>
            </a:r>
            <a:r>
              <a:rPr sz="1600" spc="-5" dirty="0">
                <a:latin typeface="+mj-lt"/>
                <a:cs typeface="Arial"/>
              </a:rPr>
              <a:t>Boulevard, MDC 56  </a:t>
            </a:r>
            <a:r>
              <a:rPr sz="1600" spc="-35" dirty="0">
                <a:latin typeface="+mj-lt"/>
                <a:cs typeface="Arial"/>
              </a:rPr>
              <a:t>Tampa, </a:t>
            </a:r>
            <a:r>
              <a:rPr sz="1600" spc="-5" dirty="0">
                <a:latin typeface="+mj-lt"/>
                <a:cs typeface="Arial"/>
              </a:rPr>
              <a:t>Florida 33612</a:t>
            </a:r>
            <a:endParaRPr sz="1600" dirty="0">
              <a:latin typeface="+mj-lt"/>
              <a:cs typeface="Arial"/>
            </a:endParaRPr>
          </a:p>
          <a:p>
            <a:pPr marL="850900">
              <a:lnSpc>
                <a:spcPct val="100000"/>
              </a:lnSpc>
            </a:pPr>
            <a:r>
              <a:rPr sz="1600" spc="-15" dirty="0">
                <a:latin typeface="+mj-lt"/>
                <a:cs typeface="Arial"/>
              </a:rPr>
              <a:t>1-866-273-1105</a:t>
            </a:r>
            <a:endParaRPr sz="1600" dirty="0">
              <a:latin typeface="+mj-lt"/>
              <a:cs typeface="Arial"/>
            </a:endParaRPr>
          </a:p>
          <a:p>
            <a:pPr marL="850900">
              <a:lnSpc>
                <a:spcPct val="100000"/>
              </a:lnSpc>
              <a:spcBef>
                <a:spcPts val="380"/>
              </a:spcBef>
            </a:pPr>
            <a:r>
              <a:rPr sz="1600" u="sng" spc="-10" dirty="0">
                <a:solidFill>
                  <a:srgbClr val="009999"/>
                </a:solidFill>
                <a:latin typeface="+mj-lt"/>
                <a:cs typeface="Arial"/>
                <a:hlinkClick r:id="rId2"/>
              </a:rPr>
              <a:t>www.usfsafetyflorida.com</a:t>
            </a:r>
            <a:endParaRPr sz="1600" dirty="0">
              <a:latin typeface="+mj-lt"/>
              <a:cs typeface="Arial"/>
            </a:endParaRPr>
          </a:p>
        </p:txBody>
      </p:sp>
      <p:sp>
        <p:nvSpPr>
          <p:cNvPr id="4" name="object 4"/>
          <p:cNvSpPr/>
          <p:nvPr/>
        </p:nvSpPr>
        <p:spPr>
          <a:xfrm>
            <a:off x="6408420" y="2581656"/>
            <a:ext cx="2659379" cy="337108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03847" y="2577083"/>
            <a:ext cx="2668905" cy="3380740"/>
          </a:xfrm>
          <a:custGeom>
            <a:avLst/>
            <a:gdLst/>
            <a:ahLst/>
            <a:cxnLst/>
            <a:rect l="l" t="t" r="r" b="b"/>
            <a:pathLst>
              <a:path w="2668904" h="3380740">
                <a:moveTo>
                  <a:pt x="0" y="0"/>
                </a:moveTo>
                <a:lnTo>
                  <a:pt x="2668524" y="0"/>
                </a:lnTo>
                <a:lnTo>
                  <a:pt x="2668524" y="3380232"/>
                </a:lnTo>
                <a:lnTo>
                  <a:pt x="0" y="3380232"/>
                </a:lnTo>
                <a:lnTo>
                  <a:pt x="0" y="0"/>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3CA4-1EE9-4CBC-A5FF-4028940382EC}"/>
              </a:ext>
            </a:extLst>
          </p:cNvPr>
          <p:cNvSpPr>
            <a:spLocks noGrp="1"/>
          </p:cNvSpPr>
          <p:nvPr>
            <p:ph type="title"/>
          </p:nvPr>
        </p:nvSpPr>
        <p:spPr>
          <a:xfrm>
            <a:off x="1295400" y="33528"/>
            <a:ext cx="7239000" cy="984885"/>
          </a:xfrm>
        </p:spPr>
        <p:txBody>
          <a:bodyPr/>
          <a:lstStyle/>
          <a:p>
            <a:r>
              <a:rPr lang="en-US" sz="3200" dirty="0">
                <a:solidFill>
                  <a:schemeClr val="bg1"/>
                </a:solidFill>
                <a:latin typeface="+mj-lt"/>
              </a:rPr>
              <a:t>USF OSHA Training Institute  Education Center (USF OTIEC)</a:t>
            </a:r>
          </a:p>
        </p:txBody>
      </p:sp>
      <p:sp>
        <p:nvSpPr>
          <p:cNvPr id="3" name="Text Placeholder 2">
            <a:extLst>
              <a:ext uri="{FF2B5EF4-FFF2-40B4-BE49-F238E27FC236}">
                <a16:creationId xmlns:a16="http://schemas.microsoft.com/office/drawing/2014/main" id="{9B9E25D6-A83F-4920-AC9F-1AD55542C111}"/>
              </a:ext>
            </a:extLst>
          </p:cNvPr>
          <p:cNvSpPr>
            <a:spLocks noGrp="1"/>
          </p:cNvSpPr>
          <p:nvPr>
            <p:ph type="body" idx="1"/>
          </p:nvPr>
        </p:nvSpPr>
        <p:spPr>
          <a:xfrm>
            <a:off x="194568" y="2133600"/>
            <a:ext cx="8949431" cy="553998"/>
          </a:xfrm>
        </p:spPr>
        <p:txBody>
          <a:bodyPr/>
          <a:lstStyle/>
          <a:p>
            <a:r>
              <a:rPr kumimoji="0" lang="en-US" sz="3600" b="1" i="0" u="none" strike="noStrike" kern="1200" cap="none" spc="-50" normalizeH="0" baseline="0" noProof="0" dirty="0">
                <a:ln>
                  <a:noFill/>
                </a:ln>
                <a:solidFill>
                  <a:schemeClr val="accent2"/>
                </a:solidFill>
                <a:effectLst/>
                <a:uLnTx/>
                <a:uFillTx/>
                <a:latin typeface="Calibri Light" panose="020F0302020204030204"/>
                <a:ea typeface="+mj-ea"/>
                <a:cs typeface="+mj-cs"/>
              </a:rPr>
              <a:t>Courses offered in F</a:t>
            </a:r>
            <a:r>
              <a:rPr kumimoji="0" lang="nl-NL" sz="3600" b="1" i="0" u="none" strike="noStrike" kern="1200" cap="none" spc="-50" normalizeH="0" baseline="0" noProof="0" dirty="0">
                <a:ln>
                  <a:noFill/>
                </a:ln>
                <a:solidFill>
                  <a:schemeClr val="accent2"/>
                </a:solidFill>
                <a:effectLst/>
                <a:uLnTx/>
                <a:uFillTx/>
                <a:latin typeface="Calibri Light" panose="020F0302020204030204"/>
                <a:ea typeface="+mj-ea"/>
                <a:cs typeface="+mj-cs"/>
              </a:rPr>
              <a:t>L, AL, GA, KY, MS, NC, SC, TN</a:t>
            </a:r>
            <a:endParaRPr lang="en-US" sz="3600" b="1" dirty="0">
              <a:solidFill>
                <a:schemeClr val="accent2"/>
              </a:solidFill>
            </a:endParaRPr>
          </a:p>
        </p:txBody>
      </p:sp>
      <p:sp>
        <p:nvSpPr>
          <p:cNvPr id="5" name="TextBox 4">
            <a:extLst>
              <a:ext uri="{FF2B5EF4-FFF2-40B4-BE49-F238E27FC236}">
                <a16:creationId xmlns:a16="http://schemas.microsoft.com/office/drawing/2014/main" id="{D9079ED1-25E6-4AEC-AC73-E7229EC567F6}"/>
              </a:ext>
            </a:extLst>
          </p:cNvPr>
          <p:cNvSpPr txBox="1"/>
          <p:nvPr/>
        </p:nvSpPr>
        <p:spPr>
          <a:xfrm>
            <a:off x="212324" y="2687914"/>
            <a:ext cx="3745637" cy="3170099"/>
          </a:xfrm>
          <a:prstGeom prst="rect">
            <a:avLst/>
          </a:prstGeom>
          <a:noFill/>
        </p:spPr>
        <p:txBody>
          <a:bodyPr wrap="square">
            <a:spAutoFit/>
          </a:bodyPr>
          <a:lstStyle/>
          <a:p>
            <a:r>
              <a:rPr lang="en-US" sz="2000" b="1" dirty="0"/>
              <a:t>The USF OTI Education Center has a focused curriculum that includes Outreach Training Program trainer courses and occupational safety and health standards courses in:</a:t>
            </a:r>
          </a:p>
          <a:p>
            <a:pPr marL="342900" indent="-342900">
              <a:buFont typeface="Wingdings" panose="05000000000000000000" pitchFamily="2" charset="2"/>
              <a:buChar char="§"/>
            </a:pPr>
            <a:r>
              <a:rPr lang="en-US" sz="2000" b="1" dirty="0"/>
              <a:t>General Industry,</a:t>
            </a:r>
          </a:p>
          <a:p>
            <a:pPr marL="342900" indent="-342900">
              <a:buFont typeface="Wingdings" panose="05000000000000000000" pitchFamily="2" charset="2"/>
              <a:buChar char="§"/>
            </a:pPr>
            <a:r>
              <a:rPr lang="en-US" sz="2000" b="1" dirty="0"/>
              <a:t>Maritime, </a:t>
            </a:r>
          </a:p>
          <a:p>
            <a:pPr marL="342900" indent="-342900">
              <a:buFont typeface="Wingdings" panose="05000000000000000000" pitchFamily="2" charset="2"/>
              <a:buChar char="§"/>
            </a:pPr>
            <a:r>
              <a:rPr lang="en-US" sz="2000" b="1" dirty="0"/>
              <a:t>Construction</a:t>
            </a:r>
          </a:p>
          <a:p>
            <a:pPr marL="342900" indent="-342900">
              <a:buFont typeface="Wingdings" panose="05000000000000000000" pitchFamily="2" charset="2"/>
              <a:buChar char="§"/>
            </a:pPr>
            <a:r>
              <a:rPr lang="en-US" sz="2000" b="1" dirty="0"/>
              <a:t>Disaster Site Worker Training</a:t>
            </a:r>
            <a:r>
              <a:rPr lang="en-US" sz="2000" dirty="0"/>
              <a:t> </a:t>
            </a:r>
          </a:p>
        </p:txBody>
      </p:sp>
      <p:sp>
        <p:nvSpPr>
          <p:cNvPr id="7" name="TextBox 6">
            <a:extLst>
              <a:ext uri="{FF2B5EF4-FFF2-40B4-BE49-F238E27FC236}">
                <a16:creationId xmlns:a16="http://schemas.microsoft.com/office/drawing/2014/main" id="{BE12619F-1DFB-4626-A0D3-0B8306E96620}"/>
              </a:ext>
            </a:extLst>
          </p:cNvPr>
          <p:cNvSpPr txBox="1"/>
          <p:nvPr/>
        </p:nvSpPr>
        <p:spPr>
          <a:xfrm>
            <a:off x="4419600" y="2667000"/>
            <a:ext cx="4419600" cy="4034951"/>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USF OTIEC also offers Hazardous Waste Operations and Emergency Response including the 8-Hour, 24-Hour, and 40-Hour classes.  Other Technical courses include:</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Respiratory Protection</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Introduction to Industrial Hygiene</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Permit Required Confined Space</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Machinery and Machine Guarding</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Fall Hazard Awareness</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Electrical Safety</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Hazardous Materials</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Excavation, Trenching, Soil Mechanics</a:t>
            </a:r>
          </a:p>
          <a:p>
            <a:pPr marL="285750" marR="0" lvl="0" indent="-285750"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ü"/>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Ergonomics</a:t>
            </a:r>
          </a:p>
        </p:txBody>
      </p:sp>
      <p:sp>
        <p:nvSpPr>
          <p:cNvPr id="9" name="TextBox 8">
            <a:extLst>
              <a:ext uri="{FF2B5EF4-FFF2-40B4-BE49-F238E27FC236}">
                <a16:creationId xmlns:a16="http://schemas.microsoft.com/office/drawing/2014/main" id="{DCC5AE1B-27DD-41D2-B46D-19C2420C8E3F}"/>
              </a:ext>
            </a:extLst>
          </p:cNvPr>
          <p:cNvSpPr txBox="1"/>
          <p:nvPr/>
        </p:nvSpPr>
        <p:spPr>
          <a:xfrm>
            <a:off x="212324" y="1009476"/>
            <a:ext cx="3916532" cy="1754326"/>
          </a:xfrm>
          <a:prstGeom prst="rect">
            <a:avLst/>
          </a:prstGeom>
          <a:noFill/>
        </p:spPr>
        <p:txBody>
          <a:bodyPr wrap="square">
            <a:spAutoFit/>
          </a:bodyPr>
          <a:lstStyle/>
          <a:p>
            <a:r>
              <a:rPr kumimoji="0" lang="en-US" sz="3600" b="1" i="0" u="none" strike="noStrike" kern="1200" cap="none" spc="-50" normalizeH="0" baseline="0" noProof="0" dirty="0">
                <a:ln>
                  <a:noFill/>
                </a:ln>
                <a:solidFill>
                  <a:schemeClr val="bg1"/>
                </a:solidFill>
                <a:effectLst/>
                <a:uLnTx/>
                <a:uFillTx/>
                <a:latin typeface="Calibri Light" panose="020F0302020204030204"/>
                <a:ea typeface="+mj-ea"/>
                <a:cs typeface="+mj-cs"/>
              </a:rPr>
              <a:t> </a:t>
            </a:r>
            <a:r>
              <a:rPr kumimoji="0" lang="en-US" sz="2800" b="1" i="0" u="none" strike="noStrike" kern="1200" cap="none" spc="-50" normalizeH="0" baseline="0" noProof="0" dirty="0">
                <a:ln>
                  <a:noFill/>
                </a:ln>
                <a:solidFill>
                  <a:schemeClr val="bg1"/>
                </a:solidFill>
                <a:effectLst/>
                <a:uLnTx/>
                <a:uFillTx/>
                <a:latin typeface="Arial Black" panose="020B0A04020102020204" pitchFamily="34" charset="0"/>
                <a:ea typeface="+mj-ea"/>
                <a:cs typeface="+mj-cs"/>
                <a:hlinkClick r:id="rId3">
                  <a:extLst>
                    <a:ext uri="{A12FA001-AC4F-418D-AE19-62706E023703}">
                      <ahyp:hlinkClr xmlns:ahyp="http://schemas.microsoft.com/office/drawing/2018/hyperlinkcolor" val="tx"/>
                    </a:ext>
                  </a:extLst>
                </a:hlinkClick>
              </a:rPr>
              <a:t>www.usfotiec.org</a:t>
            </a:r>
            <a:r>
              <a:rPr kumimoji="0" lang="en-US" sz="2800" b="1" i="0" u="none" strike="noStrike" kern="1200" cap="none" spc="-50" normalizeH="0" baseline="0" noProof="0" dirty="0">
                <a:ln>
                  <a:noFill/>
                </a:ln>
                <a:solidFill>
                  <a:schemeClr val="bg1"/>
                </a:solidFill>
                <a:effectLst/>
                <a:uLnTx/>
                <a:uFillTx/>
                <a:latin typeface="Arial Black" panose="020B0A04020102020204" pitchFamily="34" charset="0"/>
                <a:ea typeface="+mj-ea"/>
                <a:cs typeface="+mj-cs"/>
              </a:rPr>
              <a:t> </a:t>
            </a:r>
            <a:r>
              <a:rPr kumimoji="0" lang="en-US" sz="3600" b="1" i="0" u="none" strike="noStrike" kern="1200" cap="none" spc="-50" normalizeH="0" baseline="0" noProof="0" dirty="0">
                <a:ln>
                  <a:noFill/>
                </a:ln>
                <a:solidFill>
                  <a:schemeClr val="bg1"/>
                </a:solidFill>
                <a:effectLst/>
                <a:uLnTx/>
                <a:uFillTx/>
                <a:latin typeface="Calibri Light" panose="020F0302020204030204"/>
                <a:ea typeface="+mj-ea"/>
                <a:cs typeface="+mj-cs"/>
              </a:rPr>
              <a:t>	</a:t>
            </a:r>
            <a:endParaRPr kumimoji="0" lang="en-US" sz="2400" b="1" i="0" u="none" strike="noStrike" kern="1200" cap="none" spc="-50" normalizeH="0" baseline="0" noProof="0" dirty="0">
              <a:ln>
                <a:noFill/>
              </a:ln>
              <a:effectLst/>
              <a:uLnTx/>
              <a:uFillTx/>
              <a:latin typeface="Arial Black" panose="020B0A04020102020204" pitchFamily="34" charset="0"/>
              <a:ea typeface="+mj-ea"/>
              <a:cs typeface="+mj-cs"/>
            </a:endParaRPr>
          </a:p>
          <a:p>
            <a:r>
              <a:rPr kumimoji="0" lang="en-US" sz="3200" b="1" i="0" u="none" strike="noStrike" kern="1200" cap="none" spc="-50" normalizeH="0" baseline="0" noProof="0" dirty="0">
                <a:ln>
                  <a:noFill/>
                </a:ln>
                <a:solidFill>
                  <a:schemeClr val="bg1"/>
                </a:solidFill>
                <a:effectLst/>
                <a:uLnTx/>
                <a:uFillTx/>
                <a:latin typeface="Arial Black" panose="020B0A04020102020204" pitchFamily="34" charset="0"/>
                <a:ea typeface="+mj-ea"/>
                <a:cs typeface="+mj-cs"/>
              </a:rPr>
              <a:t>        </a:t>
            </a:r>
            <a:r>
              <a:rPr kumimoji="0" lang="en-US" sz="2400" b="1" i="0" u="none" strike="noStrike" kern="1200" cap="none" spc="-50" normalizeH="0" baseline="0" noProof="0" dirty="0">
                <a:ln>
                  <a:noFill/>
                </a:ln>
                <a:solidFill>
                  <a:schemeClr val="bg1"/>
                </a:solidFill>
                <a:effectLst/>
                <a:uLnTx/>
                <a:uFillTx/>
                <a:latin typeface="Arial Black" panose="020B0A04020102020204" pitchFamily="34" charset="0"/>
                <a:ea typeface="+mj-ea"/>
                <a:cs typeface="+mj-cs"/>
              </a:rPr>
              <a:t>813-974-2284</a:t>
            </a:r>
            <a:r>
              <a:rPr kumimoji="0" lang="en-US" sz="3600" b="1" i="0" u="none" strike="noStrike" kern="1200" cap="none" spc="-50" normalizeH="0" baseline="0" noProof="0" dirty="0">
                <a:ln>
                  <a:noFill/>
                </a:ln>
                <a:effectLst/>
                <a:uLnTx/>
                <a:uFillTx/>
                <a:latin typeface="Calibri Light" panose="020F0302020204030204"/>
                <a:ea typeface="+mj-ea"/>
                <a:cs typeface="+mj-cs"/>
              </a:rPr>
              <a:t>	    	     </a:t>
            </a:r>
            <a:endParaRPr kumimoji="0" lang="en-US" sz="2000" b="1" i="0" u="none" strike="noStrike" kern="1200" cap="none" spc="-50" normalizeH="0" baseline="0" noProof="0" dirty="0">
              <a:ln>
                <a:noFill/>
              </a:ln>
              <a:effectLst/>
              <a:uLnTx/>
              <a:uFillTx/>
              <a:latin typeface="Arial Black" panose="020B0A04020102020204" pitchFamily="34" charset="0"/>
              <a:ea typeface="+mj-ea"/>
              <a:cs typeface="+mj-cs"/>
            </a:endParaRPr>
          </a:p>
        </p:txBody>
      </p:sp>
      <p:pic>
        <p:nvPicPr>
          <p:cNvPr id="10" name="Picture 9">
            <a:extLst>
              <a:ext uri="{FF2B5EF4-FFF2-40B4-BE49-F238E27FC236}">
                <a16:creationId xmlns:a16="http://schemas.microsoft.com/office/drawing/2014/main" id="{D78244AA-A78A-4537-8B71-809EA0591FC9}"/>
              </a:ext>
            </a:extLst>
          </p:cNvPr>
          <p:cNvPicPr>
            <a:picLocks noChangeAspect="1"/>
          </p:cNvPicPr>
          <p:nvPr/>
        </p:nvPicPr>
        <p:blipFill>
          <a:blip r:embed="rId4"/>
          <a:stretch>
            <a:fillRect/>
          </a:stretch>
        </p:blipFill>
        <p:spPr>
          <a:xfrm>
            <a:off x="747791" y="1677651"/>
            <a:ext cx="513578" cy="553998"/>
          </a:xfrm>
          <a:prstGeom prst="rect">
            <a:avLst/>
          </a:prstGeom>
        </p:spPr>
      </p:pic>
      <p:sp>
        <p:nvSpPr>
          <p:cNvPr id="11" name="TextBox 10">
            <a:extLst>
              <a:ext uri="{FF2B5EF4-FFF2-40B4-BE49-F238E27FC236}">
                <a16:creationId xmlns:a16="http://schemas.microsoft.com/office/drawing/2014/main" id="{215E8508-12D8-4243-97F6-D28A768DB866}"/>
              </a:ext>
            </a:extLst>
          </p:cNvPr>
          <p:cNvSpPr txBox="1"/>
          <p:nvPr/>
        </p:nvSpPr>
        <p:spPr>
          <a:xfrm>
            <a:off x="5410200" y="1206675"/>
            <a:ext cx="3917804" cy="707886"/>
          </a:xfrm>
          <a:prstGeom prst="rect">
            <a:avLst/>
          </a:prstGeom>
          <a:noFill/>
        </p:spPr>
        <p:txBody>
          <a:bodyPr wrap="none" rtlCol="0">
            <a:spAutoFit/>
          </a:bodyPr>
          <a:lstStyle/>
          <a:p>
            <a:r>
              <a:rPr lang="en-US" sz="2000" dirty="0">
                <a:latin typeface="Arial Black" panose="020B0A04020102020204" pitchFamily="34" charset="0"/>
              </a:rPr>
              <a:t>2612 Cypress Ridge Blvd.  </a:t>
            </a:r>
          </a:p>
          <a:p>
            <a:r>
              <a:rPr lang="en-US" sz="2000" dirty="0">
                <a:latin typeface="Arial Black" panose="020B0A04020102020204" pitchFamily="34" charset="0"/>
              </a:rPr>
              <a:t>Wesley Chapel, FL 33544</a:t>
            </a:r>
          </a:p>
        </p:txBody>
      </p:sp>
      <p:pic>
        <p:nvPicPr>
          <p:cNvPr id="12" name="Picture 11">
            <a:extLst>
              <a:ext uri="{FF2B5EF4-FFF2-40B4-BE49-F238E27FC236}">
                <a16:creationId xmlns:a16="http://schemas.microsoft.com/office/drawing/2014/main" id="{7357F968-6B09-4F24-A362-AAC4CC45C281}"/>
              </a:ext>
            </a:extLst>
          </p:cNvPr>
          <p:cNvPicPr>
            <a:picLocks noChangeAspect="1"/>
          </p:cNvPicPr>
          <p:nvPr/>
        </p:nvPicPr>
        <p:blipFill>
          <a:blip r:embed="rId5"/>
          <a:stretch>
            <a:fillRect/>
          </a:stretch>
        </p:blipFill>
        <p:spPr>
          <a:xfrm>
            <a:off x="2423663" y="6065699"/>
            <a:ext cx="1975275" cy="718554"/>
          </a:xfrm>
          <a:prstGeom prst="rect">
            <a:avLst/>
          </a:prstGeom>
        </p:spPr>
      </p:pic>
      <p:pic>
        <p:nvPicPr>
          <p:cNvPr id="13" name="Picture 12">
            <a:extLst>
              <a:ext uri="{FF2B5EF4-FFF2-40B4-BE49-F238E27FC236}">
                <a16:creationId xmlns:a16="http://schemas.microsoft.com/office/drawing/2014/main" id="{C6C37629-3E30-4CE6-9215-943CE46B6400}"/>
              </a:ext>
            </a:extLst>
          </p:cNvPr>
          <p:cNvPicPr>
            <a:picLocks noChangeAspect="1"/>
          </p:cNvPicPr>
          <p:nvPr/>
        </p:nvPicPr>
        <p:blipFill>
          <a:blip r:embed="rId6"/>
          <a:stretch>
            <a:fillRect/>
          </a:stretch>
        </p:blipFill>
        <p:spPr>
          <a:xfrm>
            <a:off x="142656" y="6065699"/>
            <a:ext cx="2237426" cy="634039"/>
          </a:xfrm>
          <a:prstGeom prst="rect">
            <a:avLst/>
          </a:prstGeom>
        </p:spPr>
      </p:pic>
    </p:spTree>
    <p:extLst>
      <p:ext uri="{BB962C8B-B14F-4D97-AF65-F5344CB8AC3E}">
        <p14:creationId xmlns:p14="http://schemas.microsoft.com/office/powerpoint/2010/main" val="287683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781800" cy="1143000"/>
          </a:xfrm>
        </p:spPr>
        <p:txBody>
          <a:bodyPr/>
          <a:lstStyle/>
          <a:p>
            <a:r>
              <a:rPr lang="en-US" sz="3200" dirty="0">
                <a:latin typeface="Times New Roman" panose="02020603050405020304" pitchFamily="18" charset="0"/>
                <a:cs typeface="Times New Roman" panose="02020603050405020304" pitchFamily="18" charset="0"/>
              </a:rPr>
              <a:t>Florida Reorganization –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Effective July 27st, 2023</a:t>
            </a:r>
          </a:p>
        </p:txBody>
      </p:sp>
      <p:pic>
        <p:nvPicPr>
          <p:cNvPr id="3" name="Picture 2"/>
          <p:cNvPicPr>
            <a:picLocks noChangeAspect="1"/>
          </p:cNvPicPr>
          <p:nvPr/>
        </p:nvPicPr>
        <p:blipFill>
          <a:blip r:embed="rId3"/>
          <a:stretch>
            <a:fillRect/>
          </a:stretch>
        </p:blipFill>
        <p:spPr>
          <a:xfrm>
            <a:off x="190500" y="1295400"/>
            <a:ext cx="8763000" cy="5282435"/>
          </a:xfrm>
          <a:prstGeom prst="rect">
            <a:avLst/>
          </a:prstGeom>
        </p:spPr>
      </p:pic>
      <p:sp>
        <p:nvSpPr>
          <p:cNvPr id="4" name="TextBox 3">
            <a:extLst>
              <a:ext uri="{FF2B5EF4-FFF2-40B4-BE49-F238E27FC236}">
                <a16:creationId xmlns:a16="http://schemas.microsoft.com/office/drawing/2014/main" id="{9BB0A4F7-D3A0-411A-A344-099B7CECEF5A}"/>
              </a:ext>
            </a:extLst>
          </p:cNvPr>
          <p:cNvSpPr txBox="1"/>
          <p:nvPr/>
        </p:nvSpPr>
        <p:spPr>
          <a:xfrm>
            <a:off x="6781800" y="3429000"/>
            <a:ext cx="1600200" cy="584775"/>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800" b="1" dirty="0">
                <a:latin typeface="Arial Rounded MT Bold" panose="020F0704030504030204" pitchFamily="34" charset="0"/>
                <a:cs typeface="Browallia New" panose="020B0502040204020203" pitchFamily="34" charset="-34"/>
              </a:rPr>
              <a:t>Orlando Office</a:t>
            </a:r>
          </a:p>
          <a:p>
            <a:pPr algn="ctr"/>
            <a:r>
              <a:rPr lang="en-US" sz="800" u="sng" dirty="0">
                <a:latin typeface="Arial Rounded MT Bold" panose="020F0704030504030204" pitchFamily="34" charset="0"/>
                <a:cs typeface="Browallia New" panose="020B0502040204020203" pitchFamily="34" charset="-34"/>
              </a:rPr>
              <a:t>AD: Sarah Carle</a:t>
            </a:r>
          </a:p>
          <a:p>
            <a:pPr algn="ctr"/>
            <a:r>
              <a:rPr lang="en-US" sz="800" dirty="0">
                <a:latin typeface="Arial Rounded MT Bold" panose="020F0704030504030204" pitchFamily="34" charset="0"/>
                <a:cs typeface="Browallia New" panose="020B0502040204020203" pitchFamily="34" charset="-34"/>
              </a:rPr>
              <a:t>Ph: 904-232-2895</a:t>
            </a:r>
          </a:p>
          <a:p>
            <a:pPr algn="ctr"/>
            <a:r>
              <a:rPr lang="en-US" sz="800" dirty="0">
                <a:latin typeface="Arial Rounded MT Bold" panose="020F0704030504030204" pitchFamily="34" charset="0"/>
                <a:cs typeface="Browallia New" panose="020B0502040204020203" pitchFamily="34" charset="-34"/>
              </a:rPr>
              <a:t>Fax: 904-232-1294</a:t>
            </a:r>
          </a:p>
        </p:txBody>
      </p:sp>
      <p:sp>
        <p:nvSpPr>
          <p:cNvPr id="5" name="TextBox 4">
            <a:extLst>
              <a:ext uri="{FF2B5EF4-FFF2-40B4-BE49-F238E27FC236}">
                <a16:creationId xmlns:a16="http://schemas.microsoft.com/office/drawing/2014/main" id="{927AE9EF-B133-622E-7721-AC9C9C6C20B9}"/>
              </a:ext>
            </a:extLst>
          </p:cNvPr>
          <p:cNvSpPr txBox="1"/>
          <p:nvPr/>
        </p:nvSpPr>
        <p:spPr>
          <a:xfrm>
            <a:off x="6400800" y="2269423"/>
            <a:ext cx="1524000" cy="600164"/>
          </a:xfrm>
          <a:prstGeom prst="rect">
            <a:avLst/>
          </a:prstGeom>
          <a:solidFill>
            <a:srgbClr val="FF99FF"/>
          </a:solidFill>
        </p:spPr>
        <p:txBody>
          <a:bodyPr wrap="square" rtlCol="0">
            <a:spAutoFit/>
          </a:bodyPr>
          <a:lstStyle/>
          <a:p>
            <a:pPr algn="ctr"/>
            <a:r>
              <a:rPr lang="en-US" sz="900" b="1" dirty="0">
                <a:latin typeface="Abadi" panose="020B0604020104020204" pitchFamily="34" charset="0"/>
              </a:rPr>
              <a:t>Jacksonville Area Office</a:t>
            </a:r>
          </a:p>
          <a:p>
            <a:pPr algn="ctr"/>
            <a:r>
              <a:rPr lang="en-US" sz="800" u="sng" dirty="0">
                <a:latin typeface="Abadi" panose="020B0604020104020204" pitchFamily="34" charset="0"/>
              </a:rPr>
              <a:t>AD: David Tisdale  “Scott”</a:t>
            </a:r>
          </a:p>
          <a:p>
            <a:pPr algn="ctr"/>
            <a:r>
              <a:rPr lang="en-US" sz="800" dirty="0">
                <a:latin typeface="Abadi" panose="020B0604020104020204" pitchFamily="34" charset="0"/>
              </a:rPr>
              <a:t>Ph: 904-232-2895</a:t>
            </a:r>
          </a:p>
          <a:p>
            <a:pPr algn="ctr"/>
            <a:r>
              <a:rPr lang="en-US" sz="800" dirty="0">
                <a:latin typeface="Abadi" panose="020B0604020104020204" pitchFamily="34" charset="0"/>
              </a:rPr>
              <a:t>Fax: 904-232-1294</a:t>
            </a:r>
          </a:p>
        </p:txBody>
      </p:sp>
      <p:sp>
        <p:nvSpPr>
          <p:cNvPr id="6" name="TextBox 5">
            <a:extLst>
              <a:ext uri="{FF2B5EF4-FFF2-40B4-BE49-F238E27FC236}">
                <a16:creationId xmlns:a16="http://schemas.microsoft.com/office/drawing/2014/main" id="{B4A4B129-B35F-063D-D7C2-EAF4BFFE5EB0}"/>
              </a:ext>
            </a:extLst>
          </p:cNvPr>
          <p:cNvSpPr txBox="1"/>
          <p:nvPr/>
        </p:nvSpPr>
        <p:spPr>
          <a:xfrm>
            <a:off x="6798924" y="3429000"/>
            <a:ext cx="1600200" cy="600164"/>
          </a:xfrm>
          <a:prstGeom prst="rect">
            <a:avLst/>
          </a:prstGeom>
          <a:solidFill>
            <a:srgbClr val="92D050"/>
          </a:solidFill>
        </p:spPr>
        <p:txBody>
          <a:bodyPr wrap="square" rtlCol="0">
            <a:spAutoFit/>
          </a:bodyPr>
          <a:lstStyle/>
          <a:p>
            <a:pPr algn="ctr"/>
            <a:r>
              <a:rPr lang="en-US" sz="900" b="1" dirty="0">
                <a:latin typeface="Abadi" panose="020B0604020104020204" pitchFamily="34" charset="0"/>
                <a:cs typeface="Aharoni" panose="02010803020104030203" pitchFamily="2" charset="-79"/>
              </a:rPr>
              <a:t>Orlando Office</a:t>
            </a:r>
          </a:p>
          <a:p>
            <a:pPr algn="ctr"/>
            <a:r>
              <a:rPr lang="en-US" sz="800" u="sng" dirty="0">
                <a:latin typeface="Abadi" panose="020B0604020104020204" pitchFamily="34" charset="0"/>
                <a:cs typeface="Times New Roman" panose="02020603050405020304" pitchFamily="18" charset="0"/>
              </a:rPr>
              <a:t>AD: Erin Sanchez</a:t>
            </a:r>
          </a:p>
          <a:p>
            <a:pPr algn="ctr"/>
            <a:r>
              <a:rPr lang="en-US" sz="800" dirty="0">
                <a:latin typeface="Abadi" panose="020B0604020104020204" pitchFamily="34" charset="0"/>
                <a:cs typeface="Times New Roman" panose="02020603050405020304" pitchFamily="18" charset="0"/>
              </a:rPr>
              <a:t>Ph: 904-232-2895</a:t>
            </a:r>
          </a:p>
          <a:p>
            <a:pPr algn="ctr"/>
            <a:r>
              <a:rPr lang="en-US" sz="800" dirty="0">
                <a:latin typeface="Abadi" panose="020B0604020104020204" pitchFamily="34" charset="0"/>
                <a:cs typeface="Times New Roman" panose="02020603050405020304" pitchFamily="18" charset="0"/>
              </a:rPr>
              <a:t>Fax: 904-232-1294 </a:t>
            </a:r>
          </a:p>
        </p:txBody>
      </p:sp>
    </p:spTree>
    <p:extLst>
      <p:ext uri="{BB962C8B-B14F-4D97-AF65-F5344CB8AC3E}">
        <p14:creationId xmlns:p14="http://schemas.microsoft.com/office/powerpoint/2010/main" val="889612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a:solidFill>
                  <a:schemeClr val="bg1"/>
                </a:solidFill>
                <a:latin typeface="+mj-lt"/>
              </a:rPr>
              <a:t>OSHA Poster – It’s the Law!</a:t>
            </a:r>
          </a:p>
        </p:txBody>
      </p:sp>
      <p:sp>
        <p:nvSpPr>
          <p:cNvPr id="3" name="Content Placeholder 2"/>
          <p:cNvSpPr>
            <a:spLocks noGrp="1"/>
          </p:cNvSpPr>
          <p:nvPr>
            <p:ph idx="1"/>
          </p:nvPr>
        </p:nvSpPr>
        <p:spPr bwMode="auto">
          <a:xfrm>
            <a:off x="371272" y="2362200"/>
            <a:ext cx="54864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defRPr/>
            </a:pPr>
            <a:r>
              <a:rPr lang="en-US" sz="2800" dirty="0">
                <a:latin typeface="+mn-lt"/>
                <a:cs typeface="Calibri" panose="020F0502020204030204" pitchFamily="34" charset="0"/>
              </a:rPr>
              <a:t>It’s free and required</a:t>
            </a:r>
          </a:p>
          <a:p>
            <a:pPr>
              <a:buFont typeface="Wingdings" panose="05000000000000000000" pitchFamily="2" charset="2"/>
              <a:buChar char="§"/>
              <a:defRPr/>
            </a:pPr>
            <a:r>
              <a:rPr lang="en-US" sz="2800" dirty="0">
                <a:latin typeface="+mn-lt"/>
                <a:cs typeface="Calibri" panose="020F0502020204030204" pitchFamily="34" charset="0"/>
              </a:rPr>
              <a:t>Employers must display in a conspicuous location</a:t>
            </a:r>
          </a:p>
          <a:p>
            <a:pPr>
              <a:buFont typeface="Wingdings" panose="05000000000000000000" pitchFamily="2" charset="2"/>
              <a:buChar char="§"/>
              <a:defRPr/>
            </a:pPr>
            <a:r>
              <a:rPr lang="en-US" sz="2800" dirty="0">
                <a:latin typeface="+mn-lt"/>
                <a:cs typeface="Calibri" panose="020F0502020204030204" pitchFamily="34" charset="0"/>
              </a:rPr>
              <a:t>Available in several languages</a:t>
            </a:r>
          </a:p>
          <a:p>
            <a:pPr>
              <a:buFont typeface="Wingdings" panose="05000000000000000000" pitchFamily="2" charset="2"/>
              <a:buChar char="§"/>
              <a:defRPr/>
            </a:pPr>
            <a:r>
              <a:rPr lang="en-US" sz="2800" dirty="0">
                <a:latin typeface="+mn-lt"/>
                <a:cs typeface="Calibri" panose="020F0502020204030204" pitchFamily="34" charset="0"/>
              </a:rPr>
              <a:t>State Plans may have their own versions </a:t>
            </a:r>
          </a:p>
        </p:txBody>
      </p:sp>
      <p:pic>
        <p:nvPicPr>
          <p:cNvPr id="4" name="Picture 3" descr="OSHA's Free Workplace Pos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1196181"/>
            <a:ext cx="3209074" cy="4465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descr="Gray shaded box"/>
          <p:cNvSpPr/>
          <p:nvPr/>
        </p:nvSpPr>
        <p:spPr bwMode="auto">
          <a:xfrm>
            <a:off x="0" y="6087574"/>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a:solidFill>
                  <a:srgbClr val="0070C0"/>
                </a:solidFill>
              </a:rPr>
              <a:t>	www.osha</a:t>
            </a:r>
            <a:r>
              <a:rPr lang="en-US" b="1" dirty="0">
                <a:solidFill>
                  <a:srgbClr val="0070C0"/>
                </a:solidFill>
              </a:rPr>
              <a:t>.gov/publications/poster</a:t>
            </a:r>
          </a:p>
        </p:txBody>
      </p:sp>
    </p:spTree>
    <p:extLst>
      <p:ext uri="{BB962C8B-B14F-4D97-AF65-F5344CB8AC3E}">
        <p14:creationId xmlns:p14="http://schemas.microsoft.com/office/powerpoint/2010/main" val="4170243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For continual updates:</a:t>
            </a:r>
          </a:p>
        </p:txBody>
      </p:sp>
      <p:sp>
        <p:nvSpPr>
          <p:cNvPr id="5" name="Content Placeholder 4"/>
          <p:cNvSpPr>
            <a:spLocks noGrp="1"/>
          </p:cNvSpPr>
          <p:nvPr>
            <p:ph sz="half" idx="1"/>
          </p:nvPr>
        </p:nvSpPr>
        <p:spPr>
          <a:xfrm>
            <a:off x="457200" y="2628901"/>
            <a:ext cx="8172450" cy="2822972"/>
          </a:xfrm>
        </p:spPr>
        <p:txBody>
          <a:bodyPr/>
          <a:lstStyle/>
          <a:p>
            <a:r>
              <a:rPr lang="en-US" sz="2400" b="1" dirty="0">
                <a:latin typeface="+mj-lt"/>
              </a:rPr>
              <a:t>Visit OSHA’s website to sign up to receive OSHA information:</a:t>
            </a:r>
          </a:p>
          <a:p>
            <a:pPr lvl="1"/>
            <a:r>
              <a:rPr lang="en-US" sz="2000" b="1" dirty="0">
                <a:latin typeface="+mj-lt"/>
              </a:rPr>
              <a:t>QuickTakes biweekly newsletter</a:t>
            </a:r>
          </a:p>
          <a:p>
            <a:pPr lvl="1"/>
            <a:r>
              <a:rPr lang="en-US" sz="2000" b="1" dirty="0">
                <a:latin typeface="+mj-lt"/>
              </a:rPr>
              <a:t>Tip of the Day</a:t>
            </a:r>
          </a:p>
          <a:p>
            <a:pPr lvl="1"/>
            <a:r>
              <a:rPr lang="en-US" sz="2000" b="1" dirty="0">
                <a:latin typeface="+mj-lt"/>
              </a:rPr>
              <a:t>www.osha.gov/contactus</a:t>
            </a:r>
          </a:p>
          <a:p>
            <a:r>
              <a:rPr lang="en-US" sz="2400" b="1" dirty="0">
                <a:latin typeface="+mj-lt"/>
              </a:rPr>
              <a:t>Follow OSHA on social media</a:t>
            </a:r>
          </a:p>
          <a:p>
            <a:pPr lvl="1"/>
            <a:r>
              <a:rPr lang="en-US" sz="2000" b="1" dirty="0">
                <a:latin typeface="+mj-lt"/>
              </a:rPr>
              <a:t>Twitter: @OSHA_DOL</a:t>
            </a:r>
          </a:p>
          <a:p>
            <a:pPr lvl="1"/>
            <a:r>
              <a:rPr lang="en-US" sz="2000" b="1" dirty="0">
                <a:latin typeface="+mj-lt"/>
              </a:rPr>
              <a:t>Facebook: Follow the Department of Labor page</a:t>
            </a:r>
          </a:p>
          <a:p>
            <a:pPr lvl="1"/>
            <a:endParaRPr lang="en-US" sz="2000" dirty="0"/>
          </a:p>
        </p:txBody>
      </p:sp>
    </p:spTree>
    <p:extLst>
      <p:ext uri="{BB962C8B-B14F-4D97-AF65-F5344CB8AC3E}">
        <p14:creationId xmlns:p14="http://schemas.microsoft.com/office/powerpoint/2010/main" val="442707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White box"/>
          <p:cNvSpPr/>
          <p:nvPr/>
        </p:nvSpPr>
        <p:spPr>
          <a:xfrm>
            <a:off x="6781800" y="6019800"/>
            <a:ext cx="21336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8"/>
          <p:cNvSpPr txBox="1"/>
          <p:nvPr/>
        </p:nvSpPr>
        <p:spPr bwMode="auto">
          <a:xfrm>
            <a:off x="1392650" y="4913312"/>
            <a:ext cx="6358700" cy="1461939"/>
          </a:xfrm>
          <a:prstGeom prst="rect">
            <a:avLst/>
          </a:prstGeom>
          <a:noFill/>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ts val="600"/>
              </a:spcAft>
            </a:pPr>
            <a:r>
              <a:rPr lang="en-US" sz="2800" b="1" dirty="0">
                <a:solidFill>
                  <a:srgbClr val="182C83"/>
                </a:solidFill>
                <a:latin typeface="+mj-lt"/>
              </a:rPr>
              <a:t>www.osha.gov</a:t>
            </a:r>
          </a:p>
          <a:p>
            <a:pPr algn="ctr" eaLnBrk="1" hangingPunct="1"/>
            <a:r>
              <a:rPr lang="en-US" sz="2800" b="1" dirty="0">
                <a:solidFill>
                  <a:srgbClr val="182C83"/>
                </a:solidFill>
                <a:latin typeface="+mj-lt"/>
              </a:rPr>
              <a:t>800-321-OSHA (6742</a:t>
            </a:r>
            <a:r>
              <a:rPr lang="en-US" sz="2800" b="1" dirty="0">
                <a:solidFill>
                  <a:srgbClr val="182C83"/>
                </a:solidFill>
                <a:effectLst>
                  <a:outerShdw blurRad="38100" dist="38100" dir="2700000" algn="tl">
                    <a:srgbClr val="DDDDDD"/>
                  </a:outerShdw>
                </a:effectLst>
                <a:latin typeface="+mj-lt"/>
              </a:rPr>
              <a:t>)</a:t>
            </a:r>
          </a:p>
          <a:p>
            <a:pPr algn="ctr" eaLnBrk="1" hangingPunct="1"/>
            <a:r>
              <a:rPr lang="en-US" sz="2800" b="1" dirty="0">
                <a:solidFill>
                  <a:srgbClr val="182C83"/>
                </a:solidFill>
                <a:effectLst>
                  <a:outerShdw blurRad="38100" dist="38100" dir="2700000" algn="tl">
                    <a:srgbClr val="DDDDDD"/>
                  </a:outerShdw>
                </a:effectLst>
                <a:latin typeface="+mj-lt"/>
              </a:rPr>
              <a:t>My e-mail is </a:t>
            </a:r>
            <a:r>
              <a:rPr lang="en-US" sz="2800" b="1" dirty="0">
                <a:solidFill>
                  <a:srgbClr val="182C83"/>
                </a:solidFill>
                <a:effectLst>
                  <a:outerShdw blurRad="38100" dist="38100" dir="2700000" algn="tl">
                    <a:srgbClr val="DDDDDD"/>
                  </a:outerShdw>
                </a:effectLst>
                <a:latin typeface="+mj-lt"/>
                <a:hlinkClick r:id="rId3"/>
              </a:rPr>
              <a:t>correa.olja@dol.gov</a:t>
            </a:r>
            <a:r>
              <a:rPr lang="en-US" sz="2800" b="1" dirty="0">
                <a:solidFill>
                  <a:srgbClr val="182C83"/>
                </a:solidFill>
                <a:effectLst>
                  <a:outerShdw blurRad="38100" dist="38100" dir="2700000" algn="tl">
                    <a:srgbClr val="DDDDDD"/>
                  </a:outerShdw>
                </a:effectLst>
                <a:latin typeface="+mj-lt"/>
              </a:rPr>
              <a:t> </a:t>
            </a:r>
          </a:p>
        </p:txBody>
      </p:sp>
      <p:pic>
        <p:nvPicPr>
          <p:cNvPr id="4" name="Picture 3" descr="secondary-OSHA logo.jpg" title="OSHA logo"/>
          <p:cNvPicPr>
            <a:picLocks noChangeAspect="1"/>
          </p:cNvPicPr>
          <p:nvPr/>
        </p:nvPicPr>
        <p:blipFill rotWithShape="1">
          <a:blip r:embed="rId4" cstate="email">
            <a:extLst>
              <a:ext uri="{28A0092B-C50C-407E-A947-70E740481C1C}">
                <a14:useLocalDpi xmlns:a14="http://schemas.microsoft.com/office/drawing/2010/main" val="0"/>
              </a:ext>
            </a:extLst>
          </a:blip>
          <a:srcRect b="41192"/>
          <a:stretch/>
        </p:blipFill>
        <p:spPr>
          <a:xfrm>
            <a:off x="3094387" y="3846512"/>
            <a:ext cx="2955227" cy="918643"/>
          </a:xfrm>
          <a:prstGeom prst="rect">
            <a:avLst/>
          </a:prstGeom>
        </p:spPr>
      </p:pic>
      <p:sp>
        <p:nvSpPr>
          <p:cNvPr id="5" name="TextBox 4">
            <a:extLst>
              <a:ext uri="{FF2B5EF4-FFF2-40B4-BE49-F238E27FC236}">
                <a16:creationId xmlns:a16="http://schemas.microsoft.com/office/drawing/2014/main" id="{9AEB22B2-B203-4618-883F-5D87F03804AE}"/>
              </a:ext>
            </a:extLst>
          </p:cNvPr>
          <p:cNvSpPr txBox="1"/>
          <p:nvPr/>
        </p:nvSpPr>
        <p:spPr>
          <a:xfrm flipH="1">
            <a:off x="2057400" y="2549823"/>
            <a:ext cx="5334000" cy="923330"/>
          </a:xfrm>
          <a:prstGeom prst="rect">
            <a:avLst/>
          </a:prstGeom>
          <a:noFill/>
        </p:spPr>
        <p:txBody>
          <a:bodyPr wrap="square" rtlCol="0">
            <a:spAutoFit/>
          </a:bodyPr>
          <a:lstStyle/>
          <a:p>
            <a:r>
              <a:rPr lang="en-US" sz="5400" b="1" dirty="0">
                <a:solidFill>
                  <a:srgbClr val="0070C0"/>
                </a:solidFill>
                <a:latin typeface="+mj-lt"/>
              </a:rPr>
              <a:t>QUESTIONS?</a:t>
            </a:r>
          </a:p>
        </p:txBody>
      </p:sp>
    </p:spTree>
    <p:extLst>
      <p:ext uri="{BB962C8B-B14F-4D97-AF65-F5344CB8AC3E}">
        <p14:creationId xmlns:p14="http://schemas.microsoft.com/office/powerpoint/2010/main" val="272315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3958"/>
            <a:ext cx="9067800" cy="868362"/>
          </a:xfrm>
        </p:spPr>
        <p:txBody>
          <a:bodyPr/>
          <a:lstStyle/>
          <a:p>
            <a:pPr algn="ctr" eaLnBrk="1" hangingPunct="1"/>
            <a:r>
              <a:rPr lang="en-US" altLang="en-US" dirty="0">
                <a:solidFill>
                  <a:schemeClr val="bg1"/>
                </a:solidFill>
                <a:latin typeface="+mj-lt"/>
              </a:rPr>
              <a:t>OSHA Penalty Levels: 2024</a:t>
            </a:r>
            <a:br>
              <a:rPr lang="en-US" altLang="en-US" dirty="0">
                <a:solidFill>
                  <a:schemeClr val="bg1"/>
                </a:solidFill>
                <a:latin typeface="+mj-lt"/>
              </a:rPr>
            </a:br>
            <a:r>
              <a:rPr lang="en-US" altLang="en-US" sz="1400" dirty="0">
                <a:solidFill>
                  <a:schemeClr val="bg1"/>
                </a:solidFill>
                <a:latin typeface="+mj-lt"/>
              </a:rPr>
              <a:t>(</a:t>
            </a:r>
            <a:r>
              <a:rPr lang="en-US" sz="1400" b="1" i="0" dirty="0">
                <a:solidFill>
                  <a:schemeClr val="bg1"/>
                </a:solidFill>
                <a:effectLst/>
                <a:latin typeface="+mj-lt"/>
              </a:rPr>
              <a:t>after January 15, 2024)</a:t>
            </a:r>
            <a:endParaRPr lang="en-US" altLang="en-US" sz="1400" dirty="0">
              <a:solidFill>
                <a:schemeClr val="bg1"/>
              </a:solidFill>
              <a:latin typeface="+mj-lt"/>
            </a:endParaRPr>
          </a:p>
        </p:txBody>
      </p:sp>
      <p:graphicFrame>
        <p:nvGraphicFramePr>
          <p:cNvPr id="4" name="Table 3"/>
          <p:cNvGraphicFramePr>
            <a:graphicFrameLocks noGrp="1"/>
          </p:cNvGraphicFramePr>
          <p:nvPr/>
        </p:nvGraphicFramePr>
        <p:xfrm>
          <a:off x="838200" y="2209800"/>
          <a:ext cx="6934200" cy="3840061"/>
        </p:xfrm>
        <a:graphic>
          <a:graphicData uri="http://schemas.openxmlformats.org/drawingml/2006/table">
            <a:tbl>
              <a:tblPr firstRow="1" firstCol="1" lastRow="1" lastCol="1" bandRow="1" bandCol="1"/>
              <a:tblGrid>
                <a:gridCol w="3316167">
                  <a:extLst>
                    <a:ext uri="{9D8B030D-6E8A-4147-A177-3AD203B41FA5}">
                      <a16:colId xmlns:a16="http://schemas.microsoft.com/office/drawing/2014/main" val="20000"/>
                    </a:ext>
                  </a:extLst>
                </a:gridCol>
                <a:gridCol w="3618033">
                  <a:extLst>
                    <a:ext uri="{9D8B030D-6E8A-4147-A177-3AD203B41FA5}">
                      <a16:colId xmlns:a16="http://schemas.microsoft.com/office/drawing/2014/main" val="20001"/>
                    </a:ext>
                  </a:extLst>
                </a:gridCol>
              </a:tblGrid>
              <a:tr h="609507">
                <a:tc>
                  <a:txBody>
                    <a:bodyPr/>
                    <a:lstStyle/>
                    <a:p>
                      <a:pPr marL="0" marR="0" algn="ctr">
                        <a:spcBef>
                          <a:spcPts val="0"/>
                        </a:spcBef>
                        <a:spcAft>
                          <a:spcPts val="0"/>
                        </a:spcAft>
                      </a:pPr>
                      <a:endParaRPr lang="en-US" sz="800" b="1" dirty="0">
                        <a:solidFill>
                          <a:schemeClr val="bg1"/>
                        </a:solidFill>
                        <a:effectLst>
                          <a:outerShdw blurRad="38100" dist="38100" dir="2700000" algn="tl">
                            <a:srgbClr val="000000">
                              <a:alpha val="43137"/>
                            </a:srgbClr>
                          </a:outerShdw>
                        </a:effectLst>
                        <a:latin typeface="+mn-lt"/>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mn-lt"/>
                          <a:ea typeface="Times New Roman"/>
                          <a:cs typeface="Times New Roman"/>
                        </a:rPr>
                        <a:t>Type of Violation</a:t>
                      </a:r>
                      <a:endParaRPr lang="en-US" sz="24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600"/>
                        </a:spcBef>
                        <a:spcAft>
                          <a:spcPts val="0"/>
                        </a:spcAft>
                      </a:pPr>
                      <a:endParaRPr lang="en-US" sz="800" b="1" dirty="0">
                        <a:solidFill>
                          <a:schemeClr val="bg1"/>
                        </a:solidFill>
                        <a:effectLst>
                          <a:outerShdw blurRad="38100" dist="38100" dir="2700000" algn="tl">
                            <a:srgbClr val="000000">
                              <a:alpha val="43137"/>
                            </a:srgbClr>
                          </a:outerShdw>
                        </a:effectLst>
                        <a:latin typeface="+mn-lt"/>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mn-lt"/>
                          <a:ea typeface="Times New Roman"/>
                          <a:cs typeface="Times New Roman"/>
                        </a:rPr>
                        <a:t>New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89445">
                <a:tc>
                  <a:txBody>
                    <a:bodyPr/>
                    <a:lstStyle/>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mn-lt"/>
                          <a:ea typeface="Times New Roman"/>
                          <a:cs typeface="Times New Roman"/>
                        </a:rPr>
                        <a:t>Serious and</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mn-lt"/>
                          <a:ea typeface="Times New Roman"/>
                          <a:cs typeface="Times New Roman"/>
                        </a:rPr>
                        <a:t>Other-Than-Serious</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mn-lt"/>
                          <a:ea typeface="Times New Roman"/>
                          <a:cs typeface="Times New Roman"/>
                        </a:rPr>
                        <a:t>Posting Requirements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tc>
                  <a:txBody>
                    <a:bodyPr/>
                    <a:lstStyle/>
                    <a:p>
                      <a:pPr marL="0" marR="0" algn="ctr">
                        <a:spcBef>
                          <a:spcPts val="0"/>
                        </a:spcBef>
                        <a:spcAft>
                          <a:spcPts val="0"/>
                        </a:spcAft>
                      </a:pPr>
                      <a:r>
                        <a:rPr lang="en-US" sz="2100" dirty="0">
                          <a:effectLst/>
                          <a:latin typeface="+mn-lt"/>
                          <a:ea typeface="Times New Roman"/>
                          <a:cs typeface="Times New Roman"/>
                        </a:rPr>
                        <a:t>  </a:t>
                      </a:r>
                    </a:p>
                    <a:p>
                      <a:pPr marL="0" marR="0" algn="ctr">
                        <a:spcBef>
                          <a:spcPts val="0"/>
                        </a:spcBef>
                        <a:spcAft>
                          <a:spcPts val="0"/>
                        </a:spcAft>
                      </a:pPr>
                      <a:r>
                        <a:rPr lang="en-US" sz="2100" b="1" dirty="0">
                          <a:effectLst/>
                          <a:latin typeface="+mn-lt"/>
                          <a:ea typeface="Times New Roman"/>
                          <a:cs typeface="Times New Roman"/>
                        </a:rPr>
                        <a:t>$16,131 per violation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extLst>
                  <a:ext uri="{0D108BD9-81ED-4DB2-BD59-A6C34878D82A}">
                    <a16:rowId xmlns:a16="http://schemas.microsoft.com/office/drawing/2014/main" val="10001"/>
                  </a:ext>
                </a:extLst>
              </a:tr>
              <a:tr h="1066637">
                <a:tc>
                  <a:txBody>
                    <a:bodyPr/>
                    <a:lstStyle/>
                    <a:p>
                      <a:pPr marL="0" marR="0" algn="ctr">
                        <a:spcBef>
                          <a:spcPts val="0"/>
                        </a:spcBef>
                        <a:spcAft>
                          <a:spcPts val="0"/>
                        </a:spcAft>
                      </a:pPr>
                      <a:r>
                        <a:rPr lang="en-US" sz="2100" dirty="0">
                          <a:effectLst/>
                          <a:latin typeface="+mn-lt"/>
                          <a:ea typeface="Times New Roman"/>
                          <a:cs typeface="Times New Roman"/>
                        </a:rPr>
                        <a:t>Willful or Repeated</a:t>
                      </a:r>
                    </a:p>
                    <a:p>
                      <a:pPr marL="0" marR="0" algn="ctr">
                        <a:spcBef>
                          <a:spcPts val="0"/>
                        </a:spcBef>
                        <a:spcAft>
                          <a:spcPts val="0"/>
                        </a:spcAft>
                      </a:pPr>
                      <a:r>
                        <a:rPr lang="en-US" sz="2100" dirty="0">
                          <a:effectLst/>
                          <a:latin typeface="+mn-lt"/>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tc>
                  <a:txBody>
                    <a:bodyPr/>
                    <a:lstStyle/>
                    <a:p>
                      <a:pPr marL="0" marR="0" algn="ctr">
                        <a:spcBef>
                          <a:spcPts val="0"/>
                        </a:spcBef>
                        <a:spcAft>
                          <a:spcPts val="0"/>
                        </a:spcAft>
                      </a:pPr>
                      <a:endParaRPr lang="en-US" sz="2100" dirty="0">
                        <a:effectLst/>
                        <a:latin typeface="+mn-lt"/>
                        <a:ea typeface="Times New Roman"/>
                        <a:cs typeface="Times New Roman"/>
                      </a:endParaRPr>
                    </a:p>
                    <a:p>
                      <a:pPr marL="0" marR="0" algn="ctr">
                        <a:spcBef>
                          <a:spcPts val="0"/>
                        </a:spcBef>
                        <a:spcAft>
                          <a:spcPts val="0"/>
                        </a:spcAft>
                      </a:pPr>
                      <a:r>
                        <a:rPr lang="en-US" sz="2100" b="1" dirty="0">
                          <a:effectLst/>
                          <a:latin typeface="+mn-lt"/>
                          <a:ea typeface="Times New Roman"/>
                          <a:cs typeface="Times New Roman"/>
                        </a:rPr>
                        <a:t>$161,323 per violation</a:t>
                      </a:r>
                    </a:p>
                    <a:p>
                      <a:pPr marL="0" marR="0" algn="ctr">
                        <a:spcBef>
                          <a:spcPts val="0"/>
                        </a:spcBef>
                        <a:spcAft>
                          <a:spcPts val="0"/>
                        </a:spcAft>
                      </a:pPr>
                      <a:r>
                        <a:rPr lang="en-US" sz="21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extLst>
                  <a:ext uri="{0D108BD9-81ED-4DB2-BD59-A6C34878D82A}">
                    <a16:rowId xmlns:a16="http://schemas.microsoft.com/office/drawing/2014/main" val="10002"/>
                  </a:ext>
                </a:extLst>
              </a:tr>
              <a:tr h="1066637">
                <a:tc>
                  <a:txBody>
                    <a:bodyPr/>
                    <a:lstStyle/>
                    <a:p>
                      <a:pPr marL="0" marR="0" algn="ctr">
                        <a:spcBef>
                          <a:spcPts val="0"/>
                        </a:spcBef>
                        <a:spcAft>
                          <a:spcPts val="0"/>
                        </a:spcAft>
                      </a:pPr>
                      <a:r>
                        <a:rPr lang="en-US" sz="2100" dirty="0">
                          <a:effectLst/>
                          <a:latin typeface="+mn-lt"/>
                          <a:ea typeface="Times New Roman"/>
                          <a:cs typeface="Times New Roman"/>
                        </a:rPr>
                        <a:t>     Failure to Abate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tc>
                  <a:txBody>
                    <a:bodyPr/>
                    <a:lstStyle/>
                    <a:p>
                      <a:pPr marL="0" marR="0" algn="ctr">
                        <a:spcBef>
                          <a:spcPts val="0"/>
                        </a:spcBef>
                        <a:spcAft>
                          <a:spcPts val="0"/>
                        </a:spcAft>
                      </a:pPr>
                      <a:r>
                        <a:rPr lang="en-US" sz="1200" dirty="0">
                          <a:effectLst/>
                          <a:latin typeface="+mn-lt"/>
                          <a:ea typeface="Times New Roman"/>
                          <a:cs typeface="Times New Roman"/>
                        </a:rPr>
                        <a:t> </a:t>
                      </a:r>
                      <a:endParaRPr lang="en-US" sz="2100" dirty="0">
                        <a:effectLst/>
                        <a:latin typeface="+mn-lt"/>
                        <a:ea typeface="Times New Roman"/>
                        <a:cs typeface="Times New Roman"/>
                      </a:endParaRPr>
                    </a:p>
                    <a:p>
                      <a:pPr marL="0" marR="0" algn="ctr">
                        <a:spcBef>
                          <a:spcPts val="0"/>
                        </a:spcBef>
                        <a:spcAft>
                          <a:spcPts val="0"/>
                        </a:spcAft>
                      </a:pPr>
                      <a:r>
                        <a:rPr lang="en-US" sz="2100" b="1" dirty="0">
                          <a:effectLst/>
                          <a:latin typeface="+mn-lt"/>
                          <a:ea typeface="Times New Roman"/>
                          <a:cs typeface="Times New Roman"/>
                        </a:rPr>
                        <a:t>$16,131 per day </a:t>
                      </a:r>
                      <a:br>
                        <a:rPr lang="en-US" sz="2100" b="1" dirty="0">
                          <a:effectLst/>
                          <a:latin typeface="+mn-lt"/>
                          <a:ea typeface="Times New Roman"/>
                          <a:cs typeface="Times New Roman"/>
                        </a:rPr>
                      </a:br>
                      <a:r>
                        <a:rPr lang="en-US" sz="2100" b="0" dirty="0">
                          <a:effectLst/>
                          <a:latin typeface="+mn-lt"/>
                          <a:ea typeface="Times New Roman"/>
                          <a:cs typeface="Times New Roman"/>
                        </a:rPr>
                        <a:t>beyond the abatement 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extLst>
                  <a:ext uri="{0D108BD9-81ED-4DB2-BD59-A6C34878D82A}">
                    <a16:rowId xmlns:a16="http://schemas.microsoft.com/office/drawing/2014/main" val="10003"/>
                  </a:ext>
                </a:extLst>
              </a:tr>
            </a:tbl>
          </a:graphicData>
        </a:graphic>
      </p:graphicFrame>
      <p:sp>
        <p:nvSpPr>
          <p:cNvPr id="5" name="Rectangle 4" descr="Gray shaded box"/>
          <p:cNvSpPr/>
          <p:nvPr/>
        </p:nvSpPr>
        <p:spPr bwMode="auto">
          <a:xfrm>
            <a:off x="0" y="61722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www.osha.gov/penalties</a:t>
            </a:r>
          </a:p>
        </p:txBody>
      </p:sp>
    </p:spTree>
    <p:extLst>
      <p:ext uri="{BB962C8B-B14F-4D97-AF65-F5344CB8AC3E}">
        <p14:creationId xmlns:p14="http://schemas.microsoft.com/office/powerpoint/2010/main" val="60250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14213"/>
            <a:ext cx="9144000" cy="1371600"/>
          </a:xfrm>
          <a:prstGeom prst="rect">
            <a:avLst/>
          </a:prstGeom>
          <a:solidFill>
            <a:srgbClr val="A4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6200" y="0"/>
            <a:ext cx="8915400" cy="9202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3600" b="1" dirty="0">
                <a:solidFill>
                  <a:srgbClr val="0070C0"/>
                </a:solidFill>
                <a:effectLst>
                  <a:outerShdw blurRad="38100" dist="38100" dir="2700000" algn="tl">
                    <a:srgbClr val="000000">
                      <a:alpha val="43137"/>
                    </a:srgbClr>
                  </a:outerShdw>
                </a:effectLst>
                <a:latin typeface="+mj-lt"/>
              </a:rPr>
              <a:t>Top Ten Violations in FY 2023</a:t>
            </a:r>
          </a:p>
          <a:p>
            <a:pPr algn="ctr">
              <a:spcAft>
                <a:spcPts val="1200"/>
              </a:spcAft>
              <a:defRPr/>
            </a:pPr>
            <a:r>
              <a:rPr lang="en-US" sz="2000" b="1" dirty="0">
                <a:solidFill>
                  <a:schemeClr val="tx1"/>
                </a:solidFill>
                <a:latin typeface="+mj-lt"/>
              </a:rPr>
              <a:t>Most frequently cited OSHA standards during FY 2023 inspections.</a:t>
            </a:r>
          </a:p>
        </p:txBody>
      </p:sp>
      <p:sp>
        <p:nvSpPr>
          <p:cNvPr id="2" name="Rectangle 1"/>
          <p:cNvSpPr/>
          <p:nvPr/>
        </p:nvSpPr>
        <p:spPr>
          <a:xfrm>
            <a:off x="959280" y="2318390"/>
            <a:ext cx="7225439" cy="4208844"/>
          </a:xfrm>
          <a:prstGeom prst="rect">
            <a:avLst/>
          </a:prstGeom>
        </p:spPr>
        <p:txBody>
          <a:bodyPr wrap="square">
            <a:spAutoFit/>
          </a:bodyPr>
          <a:lstStyle/>
          <a:p>
            <a:pPr marL="457200" indent="-457200">
              <a:spcAft>
                <a:spcPts val="900"/>
              </a:spcAft>
              <a:buAutoNum type="arabicPeriod"/>
            </a:pPr>
            <a:r>
              <a:rPr lang="en-US" sz="2000" b="1" dirty="0">
                <a:latin typeface="+mn-lt"/>
              </a:rPr>
              <a:t>Fall Protection – General Requirements (1926.501)</a:t>
            </a:r>
          </a:p>
          <a:p>
            <a:pPr marL="457200" indent="-457200">
              <a:spcAft>
                <a:spcPts val="900"/>
              </a:spcAft>
              <a:buFontTx/>
              <a:buAutoNum type="arabicPeriod"/>
            </a:pPr>
            <a:r>
              <a:rPr lang="en-US" sz="2000" b="1" dirty="0">
                <a:latin typeface="+mn-lt"/>
              </a:rPr>
              <a:t>Hazard Communication (1910.1200)</a:t>
            </a:r>
          </a:p>
          <a:p>
            <a:pPr marL="457200" indent="-457200">
              <a:spcAft>
                <a:spcPts val="900"/>
              </a:spcAft>
              <a:buFontTx/>
              <a:buAutoNum type="arabicPeriod"/>
            </a:pPr>
            <a:r>
              <a:rPr lang="en-US" sz="2000" b="1" dirty="0">
                <a:latin typeface="+mn-lt"/>
              </a:rPr>
              <a:t>Ladders (1926.1053)</a:t>
            </a:r>
          </a:p>
          <a:p>
            <a:pPr marL="457200" indent="-457200">
              <a:spcAft>
                <a:spcPts val="900"/>
              </a:spcAft>
              <a:buFontTx/>
              <a:buAutoNum type="arabicPeriod"/>
            </a:pPr>
            <a:r>
              <a:rPr lang="en-US" sz="2000" b="1" dirty="0">
                <a:latin typeface="+mn-lt"/>
              </a:rPr>
              <a:t>Scaffolding (1926.451)</a:t>
            </a:r>
          </a:p>
          <a:p>
            <a:pPr marL="457200" indent="-457200">
              <a:spcAft>
                <a:spcPts val="900"/>
              </a:spcAft>
              <a:buFontTx/>
              <a:buAutoNum type="arabicPeriod"/>
            </a:pPr>
            <a:r>
              <a:rPr lang="en-US" sz="2000" b="1" dirty="0">
                <a:latin typeface="+mn-lt"/>
              </a:rPr>
              <a:t>Powered Industrial Trucks (1910.178)</a:t>
            </a:r>
          </a:p>
          <a:p>
            <a:pPr marL="457200" indent="-457200">
              <a:spcAft>
                <a:spcPts val="900"/>
              </a:spcAft>
              <a:buFontTx/>
              <a:buAutoNum type="arabicPeriod"/>
            </a:pPr>
            <a:r>
              <a:rPr lang="en-US" sz="2000" b="1" dirty="0">
                <a:latin typeface="+mn-lt"/>
              </a:rPr>
              <a:t>Lockout/Tagout (1910.147)</a:t>
            </a:r>
          </a:p>
          <a:p>
            <a:pPr marL="457200" indent="-457200">
              <a:spcAft>
                <a:spcPts val="900"/>
              </a:spcAft>
              <a:buFontTx/>
              <a:buAutoNum type="arabicPeriod"/>
            </a:pPr>
            <a:r>
              <a:rPr lang="en-US" sz="2000" b="1" dirty="0">
                <a:latin typeface="+mn-lt"/>
              </a:rPr>
              <a:t>Respiratory Protection (1910.134)</a:t>
            </a:r>
          </a:p>
          <a:p>
            <a:pPr marL="457200" indent="-457200">
              <a:spcAft>
                <a:spcPts val="900"/>
              </a:spcAft>
              <a:buFontTx/>
              <a:buAutoNum type="arabicPeriod"/>
            </a:pPr>
            <a:r>
              <a:rPr lang="en-US" sz="2000" b="1" dirty="0">
                <a:latin typeface="+mn-lt"/>
              </a:rPr>
              <a:t>Fall Protection – Training Requirements (1926.503)</a:t>
            </a:r>
          </a:p>
          <a:p>
            <a:pPr marL="457200" indent="-457200">
              <a:spcAft>
                <a:spcPts val="900"/>
              </a:spcAft>
              <a:buFontTx/>
              <a:buAutoNum type="arabicPeriod"/>
            </a:pPr>
            <a:r>
              <a:rPr lang="en-US" sz="2000" b="1" dirty="0">
                <a:latin typeface="+mn-lt"/>
              </a:rPr>
              <a:t>Eye and Face Protection (1926.102)</a:t>
            </a:r>
          </a:p>
          <a:p>
            <a:pPr>
              <a:spcAft>
                <a:spcPts val="900"/>
              </a:spcAft>
            </a:pPr>
            <a:r>
              <a:rPr lang="en-US" sz="2000" b="1" dirty="0">
                <a:latin typeface="+mn-lt"/>
              </a:rPr>
              <a:t>10. Machine Guarding (1910.212)</a:t>
            </a:r>
          </a:p>
        </p:txBody>
      </p:sp>
    </p:spTree>
    <p:extLst>
      <p:ext uri="{BB962C8B-B14F-4D97-AF65-F5344CB8AC3E}">
        <p14:creationId xmlns:p14="http://schemas.microsoft.com/office/powerpoint/2010/main" val="185767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7089"/>
            <a:ext cx="9144000" cy="1241294"/>
          </a:xfrm>
          <a:prstGeom prst="rect">
            <a:avLst/>
          </a:prstGeom>
          <a:solidFill>
            <a:srgbClr val="A4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562703" y="223116"/>
            <a:ext cx="8061751" cy="8586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j-lt"/>
                <a:ea typeface="+mn-ea"/>
                <a:cs typeface="+mn-cs"/>
              </a:rPr>
              <a:t>Top Ten Violations in General Industry</a:t>
            </a:r>
          </a:p>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j-lt"/>
                <a:ea typeface="+mn-ea"/>
                <a:cs typeface="+mn-cs"/>
              </a:rPr>
              <a:t> FY 2023</a:t>
            </a:r>
          </a:p>
        </p:txBody>
      </p:sp>
      <p:sp>
        <p:nvSpPr>
          <p:cNvPr id="2" name="Rectangle 1"/>
          <p:cNvSpPr/>
          <p:nvPr/>
        </p:nvSpPr>
        <p:spPr>
          <a:xfrm>
            <a:off x="402578" y="2213277"/>
            <a:ext cx="8382000" cy="453201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Respiratory Protection (1910.134)</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Hazard Communication (1910.1200)</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Powered Industrial Trucks (1910.178)</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General Requirements, Electrical (1910.303)</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Control of Hazardous Energy, Lockout/Tagout (1910.147)</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Wiring Methods, Components, and Equipment for General use (1910.305)</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Maintenance, safeguards, and operational features for exit routes (1910.37)</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General Requirements, PPE (1910.132)</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Portable Fire Extinguishers (1910.157)</a:t>
            </a:r>
          </a:p>
          <a:p>
            <a:pPr marL="457200" marR="0" lvl="0" indent="-4572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Healthcare (1910.502) </a:t>
            </a:r>
            <a:r>
              <a:rPr kumimoji="0" lang="en-US" sz="1400" b="0" i="0" u="none" strike="noStrike" kern="1200" cap="none" spc="0" normalizeH="0" baseline="0" noProof="0" dirty="0">
                <a:ln>
                  <a:noFill/>
                </a:ln>
                <a:solidFill>
                  <a:prstClr val="black"/>
                </a:solidFill>
                <a:effectLst/>
                <a:uLnTx/>
                <a:uFillTx/>
                <a:latin typeface="+mn-lt"/>
                <a:ea typeface="+mn-ea"/>
                <a:cs typeface="+mn-cs"/>
              </a:rPr>
              <a:t>(Note: ETS withdrawn 12/2022)</a:t>
            </a:r>
          </a:p>
        </p:txBody>
      </p:sp>
      <p:pic>
        <p:nvPicPr>
          <p:cNvPr id="6" name="Picture 5" descr="secondary-OSHA logo.jpg" title="OSHA logo"/>
          <p:cNvPicPr>
            <a:picLocks noChangeAspect="1"/>
          </p:cNvPicPr>
          <p:nvPr/>
        </p:nvPicPr>
        <p:blipFill rotWithShape="1">
          <a:blip r:embed="rId3" cstate="email">
            <a:extLst>
              <a:ext uri="{28A0092B-C50C-407E-A947-70E740481C1C}">
                <a14:useLocalDpi xmlns:a14="http://schemas.microsoft.com/office/drawing/2010/main" val="0"/>
              </a:ext>
            </a:extLst>
          </a:blip>
          <a:srcRect b="41192"/>
          <a:stretch/>
        </p:blipFill>
        <p:spPr>
          <a:xfrm>
            <a:off x="7543800" y="6309182"/>
            <a:ext cx="1402926" cy="436105"/>
          </a:xfrm>
          <a:prstGeom prst="rect">
            <a:avLst/>
          </a:prstGeom>
        </p:spPr>
      </p:pic>
    </p:spTree>
    <p:extLst>
      <p:ext uri="{BB962C8B-B14F-4D97-AF65-F5344CB8AC3E}">
        <p14:creationId xmlns:p14="http://schemas.microsoft.com/office/powerpoint/2010/main" val="286876054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HA Update 2019 ASSP Tampa" id="{253C5CF3-BC97-4BCD-97C1-3B046BF8DAAA}" vid="{359A542E-ED20-4D20-8E0D-B99A9D6AA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8" ma:contentTypeDescription="Create a new document." ma:contentTypeScope="" ma:versionID="15d3b7c5c6d08fb5c93a6d1b9d13d699">
  <xsd:schema xmlns:xsd="http://www.w3.org/2001/XMLSchema" xmlns:xs="http://www.w3.org/2001/XMLSchema" xmlns:p="http://schemas.microsoft.com/office/2006/metadata/properties" xmlns:ns3="2a1ba486-ff2f-4459-80ac-1ab5aa17f82f" targetNamespace="http://schemas.microsoft.com/office/2006/metadata/properties" ma:root="true" ma:fieldsID="efdc3ed5724a891b3a809bba77718e2e" ns3:_="">
    <xsd:import namespace="2a1ba486-ff2f-4459-80ac-1ab5aa17f82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DFFC1-A286-4E72-8BB9-2730C3A887AF}">
  <ds:schemaRefs>
    <ds:schemaRef ds:uri="http://schemas.microsoft.com/sharepoint/v3/contenttype/forms"/>
  </ds:schemaRefs>
</ds:datastoreItem>
</file>

<file path=customXml/itemProps2.xml><?xml version="1.0" encoding="utf-8"?>
<ds:datastoreItem xmlns:ds="http://schemas.openxmlformats.org/officeDocument/2006/customXml" ds:itemID="{13725EEF-CAA7-4423-8DCB-2E60B1F7F098}">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a1ba486-ff2f-4459-80ac-1ab5aa17f82f"/>
    <ds:schemaRef ds:uri="http://www.w3.org/XML/1998/namespace"/>
    <ds:schemaRef ds:uri="http://purl.org/dc/terms/"/>
  </ds:schemaRefs>
</ds:datastoreItem>
</file>

<file path=customXml/itemProps3.xml><?xml version="1.0" encoding="utf-8"?>
<ds:datastoreItem xmlns:ds="http://schemas.openxmlformats.org/officeDocument/2006/customXml" ds:itemID="{BF28DCBC-98F2-4926-9C99-ED3992E92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9949</TotalTime>
  <Words>6215</Words>
  <Application>Microsoft Office PowerPoint</Application>
  <PresentationFormat>On-screen Show (4:3)</PresentationFormat>
  <Paragraphs>494</Paragraphs>
  <Slides>62</Slides>
  <Notes>29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62</vt:i4>
      </vt:variant>
    </vt:vector>
  </HeadingPairs>
  <TitlesOfParts>
    <vt:vector size="75" baseType="lpstr">
      <vt:lpstr>ＭＳ Ｐゴシック</vt:lpstr>
      <vt:lpstr>Abadi</vt:lpstr>
      <vt:lpstr>Arial</vt:lpstr>
      <vt:lpstr>Arial Black</vt:lpstr>
      <vt:lpstr>Arial Rounded MT Bold</vt:lpstr>
      <vt:lpstr>Calibri</vt:lpstr>
      <vt:lpstr>Calibri Light</vt:lpstr>
      <vt:lpstr>Source Sans Pro</vt:lpstr>
      <vt:lpstr>Symbol</vt:lpstr>
      <vt:lpstr>Times New Roman</vt:lpstr>
      <vt:lpstr>Wingdings</vt:lpstr>
      <vt:lpstr>Default Design</vt:lpstr>
      <vt:lpstr>Office Theme</vt:lpstr>
      <vt:lpstr>OSHA Updates, Recordkeeping and  Reporting Requirements </vt:lpstr>
      <vt:lpstr>OSHA - Compliance Assistance Specialist (CAS) Tampa Area Office </vt:lpstr>
      <vt:lpstr>PowerPoint Presentation</vt:lpstr>
      <vt:lpstr>OSHA Updates: </vt:lpstr>
      <vt:lpstr>Leadership for DOL - OSHA</vt:lpstr>
      <vt:lpstr>Florida Reorganization –  Effective July 27st, 2023</vt:lpstr>
      <vt:lpstr>OSHA Penalty Levels: 2024 (after January 15, 2024)</vt:lpstr>
      <vt:lpstr>PowerPoint Presentation</vt:lpstr>
      <vt:lpstr>PowerPoint Presentation</vt:lpstr>
      <vt:lpstr>Florida Update – 2023 Fatalities</vt:lpstr>
      <vt:lpstr>PowerPoint Presentation</vt:lpstr>
      <vt:lpstr>National Emphasis Programs (NEPs):</vt:lpstr>
      <vt:lpstr>National Emphasis Programs: </vt:lpstr>
      <vt:lpstr>Regional/Local Emphasis Programs (LEPs):</vt:lpstr>
      <vt:lpstr>Regional/Local Emphasis Programs (LEPs):</vt:lpstr>
      <vt:lpstr>What is the Regulatory Agenda?</vt:lpstr>
      <vt:lpstr>Regulatory Agenda Entry Example </vt:lpstr>
      <vt:lpstr>Improve Tracking of Workplace Injuries and Illnesses</vt:lpstr>
      <vt:lpstr>PowerPoint Presentation</vt:lpstr>
      <vt:lpstr>Reportable vs. Recordable</vt:lpstr>
      <vt:lpstr>Reportable vs. Recordable</vt:lpstr>
      <vt:lpstr>Reportable vs. Recordable</vt:lpstr>
      <vt:lpstr>Recordkeeping Overview</vt:lpstr>
      <vt:lpstr>Recording Criteria</vt:lpstr>
      <vt:lpstr>OSHA Forms/Logs: </vt:lpstr>
      <vt:lpstr>300A</vt:lpstr>
      <vt:lpstr>301</vt:lpstr>
      <vt:lpstr>Additional Information</vt:lpstr>
      <vt:lpstr>Construction</vt:lpstr>
      <vt:lpstr>Resources:</vt:lpstr>
      <vt:lpstr>The Final Rule to Improve Tracking of Workplace Injuries and Illnesses</vt:lpstr>
      <vt:lpstr>Main Purpose of Final Rule</vt:lpstr>
      <vt:lpstr>Final Rule to Amend  Recordkeeping Requirements</vt:lpstr>
      <vt:lpstr>Final Rule to Improve Tracking </vt:lpstr>
      <vt:lpstr>Final Rule Requirements</vt:lpstr>
      <vt:lpstr>Final Rule to Improve Tracking </vt:lpstr>
      <vt:lpstr>Injury Tracking Application (ITA)  </vt:lpstr>
      <vt:lpstr>Check if Your Business is Required to Report</vt:lpstr>
      <vt:lpstr>Protection of Worker Privacy:</vt:lpstr>
      <vt:lpstr>Some Benefits of the Final Rule</vt:lpstr>
      <vt:lpstr>To Learn More:</vt:lpstr>
      <vt:lpstr>Resources:</vt:lpstr>
      <vt:lpstr>Frequently Asked Questions</vt:lpstr>
      <vt:lpstr>Cont.</vt:lpstr>
      <vt:lpstr>Cont.</vt:lpstr>
      <vt:lpstr>Cont.</vt:lpstr>
      <vt:lpstr>Cont. </vt:lpstr>
      <vt:lpstr>Cont. </vt:lpstr>
      <vt:lpstr>Cont. </vt:lpstr>
      <vt:lpstr>Cont.</vt:lpstr>
      <vt:lpstr>Cont. </vt:lpstr>
      <vt:lpstr>Cont. </vt:lpstr>
      <vt:lpstr>Cont. </vt:lpstr>
      <vt:lpstr>Cont. </vt:lpstr>
      <vt:lpstr>Cont. </vt:lpstr>
      <vt:lpstr>OSHA’s FY 2024 Calander of Events -Outreach Initiatives coming up:</vt:lpstr>
      <vt:lpstr>Additional OSHA’s FY 2024 Outreach Initiatives:</vt:lpstr>
      <vt:lpstr>On-Site Consultation  Program</vt:lpstr>
      <vt:lpstr>USF OSHA Training Institute  Education Center (USF OTIEC)</vt:lpstr>
      <vt:lpstr>OSHA Poster – It’s the Law!</vt:lpstr>
      <vt:lpstr>For continual updates:</vt:lpstr>
      <vt:lpstr>PowerPoint Presentation</vt:lpstr>
    </vt:vector>
  </TitlesOfParts>
  <Manager/>
  <Company>Department of Labor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Update</dc:title>
  <dc:subject>rtnipcontrolcode:unrestricted|rtnipcontrolcodevm:noipvm|rtnexportcontrolcountry:usa|rtnexportcontrolcode:otherinfo|rtnexportcontrolcodevm:nousecvm</dc:subject>
  <dc:creator>Correa.Olja@dol.gov</dc:creator>
  <cp:keywords/>
  <dc:description/>
  <cp:lastModifiedBy>Correa, Olja - OSHA</cp:lastModifiedBy>
  <cp:revision>187</cp:revision>
  <cp:lastPrinted>2018-12-07T14:42:03Z</cp:lastPrinted>
  <dcterms:created xsi:type="dcterms:W3CDTF">2019-01-14T21:51:31Z</dcterms:created>
  <dcterms:modified xsi:type="dcterms:W3CDTF">2024-04-11T22:03:15Z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y fmtid="{D5CDD505-2E9C-101B-9397-08002B2CF9AE}" pid="3" name="bjDocumentLabelXML">
    <vt:lpwstr>&lt;?xml version="1.0" encoding="us-ascii"?&gt;&lt;sisl xmlns:xsd="http://www.w3.org/2001/XMLSchema" xmlns:xsi="http://www.w3.org/2001/XMLSchema-instance" sislVersion="0" policy="cde53ac1-bf5f-4aae-9cf1-07509e23a4b0" origin="userSelected" xmlns="http://www.boldonj</vt:lpwstr>
  </property>
  <property fmtid="{D5CDD505-2E9C-101B-9397-08002B2CF9AE}" pid="4"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5" name="bjDocumentLabelXML-1">
    <vt:lpwstr>e7d-88d1-fc61674f86fd" value="" /&gt;&lt;element uid="92e993a3-af32-4afb-aa19-3a49cdb82c7a" value="" /&gt;&lt;/sisl&gt;</vt:lpwstr>
  </property>
  <property fmtid="{D5CDD505-2E9C-101B-9397-08002B2CF9AE}" pid="6" name="rtnipcontrolcode">
    <vt:lpwstr>unrestricted</vt:lpwstr>
  </property>
  <property fmtid="{D5CDD505-2E9C-101B-9397-08002B2CF9AE}" pid="7" name="rtnipcontrolcodevm">
    <vt:lpwstr>noipvm</vt:lpwstr>
  </property>
  <property fmtid="{D5CDD505-2E9C-101B-9397-08002B2CF9AE}" pid="8" name="rtnexportcontrolcountry">
    <vt:lpwstr>usa</vt:lpwstr>
  </property>
  <property fmtid="{D5CDD505-2E9C-101B-9397-08002B2CF9AE}" pid="9" name="rtnexportcontrolcode">
    <vt:lpwstr>otherinfo</vt:lpwstr>
  </property>
  <property fmtid="{D5CDD505-2E9C-101B-9397-08002B2CF9AE}" pid="10" name="rtnexportcontrolcodevm">
    <vt:lpwstr>nousecvm</vt:lpwstr>
  </property>
  <property fmtid="{D5CDD505-2E9C-101B-9397-08002B2CF9AE}" pid="11" name="bjLabelRefreshRequired">
    <vt:lpwstr>FileClassifier</vt:lpwstr>
  </property>
</Properties>
</file>